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57" r:id="rId3"/>
    <p:sldId id="258" r:id="rId4"/>
    <p:sldId id="259" r:id="rId5"/>
    <p:sldId id="260" r:id="rId6"/>
    <p:sldId id="368" r:id="rId7"/>
    <p:sldId id="261" r:id="rId8"/>
    <p:sldId id="262" r:id="rId9"/>
    <p:sldId id="264" r:id="rId10"/>
    <p:sldId id="263" r:id="rId11"/>
    <p:sldId id="265" r:id="rId12"/>
    <p:sldId id="266" r:id="rId13"/>
    <p:sldId id="269" r:id="rId14"/>
    <p:sldId id="270" r:id="rId15"/>
    <p:sldId id="267" r:id="rId16"/>
    <p:sldId id="268" r:id="rId17"/>
    <p:sldId id="272" r:id="rId18"/>
    <p:sldId id="271" r:id="rId19"/>
    <p:sldId id="278" r:id="rId20"/>
    <p:sldId id="274" r:id="rId21"/>
    <p:sldId id="273" r:id="rId22"/>
    <p:sldId id="314" r:id="rId23"/>
    <p:sldId id="276" r:id="rId24"/>
    <p:sldId id="277" r:id="rId25"/>
    <p:sldId id="280" r:id="rId26"/>
    <p:sldId id="357" r:id="rId27"/>
    <p:sldId id="282" r:id="rId28"/>
    <p:sldId id="283" r:id="rId29"/>
    <p:sldId id="275" r:id="rId30"/>
    <p:sldId id="286" r:id="rId31"/>
    <p:sldId id="285" r:id="rId32"/>
    <p:sldId id="308" r:id="rId33"/>
    <p:sldId id="288" r:id="rId34"/>
    <p:sldId id="289" r:id="rId35"/>
    <p:sldId id="291" r:id="rId36"/>
    <p:sldId id="292" r:id="rId37"/>
    <p:sldId id="284" r:id="rId38"/>
    <p:sldId id="287" r:id="rId39"/>
    <p:sldId id="281" r:id="rId40"/>
    <p:sldId id="293" r:id="rId41"/>
    <p:sldId id="294" r:id="rId42"/>
    <p:sldId id="296" r:id="rId43"/>
    <p:sldId id="295" r:id="rId44"/>
    <p:sldId id="297" r:id="rId45"/>
    <p:sldId id="298" r:id="rId46"/>
    <p:sldId id="299" r:id="rId47"/>
    <p:sldId id="366" r:id="rId48"/>
    <p:sldId id="303" r:id="rId49"/>
    <p:sldId id="324" r:id="rId50"/>
    <p:sldId id="300" r:id="rId51"/>
    <p:sldId id="301" r:id="rId52"/>
    <p:sldId id="302" r:id="rId53"/>
    <p:sldId id="304" r:id="rId54"/>
    <p:sldId id="305" r:id="rId55"/>
    <p:sldId id="306" r:id="rId56"/>
    <p:sldId id="363" r:id="rId57"/>
    <p:sldId id="358" r:id="rId58"/>
    <p:sldId id="359" r:id="rId59"/>
    <p:sldId id="307" r:id="rId60"/>
    <p:sldId id="309" r:id="rId61"/>
    <p:sldId id="364" r:id="rId62"/>
    <p:sldId id="360" r:id="rId63"/>
    <p:sldId id="310" r:id="rId64"/>
    <p:sldId id="369" r:id="rId65"/>
    <p:sldId id="313" r:id="rId66"/>
    <p:sldId id="352" r:id="rId67"/>
    <p:sldId id="312" r:id="rId68"/>
    <p:sldId id="339" r:id="rId69"/>
    <p:sldId id="355" r:id="rId70"/>
    <p:sldId id="326" r:id="rId71"/>
    <p:sldId id="325" r:id="rId72"/>
    <p:sldId id="362" r:id="rId73"/>
    <p:sldId id="315" r:id="rId74"/>
    <p:sldId id="321" r:id="rId75"/>
    <p:sldId id="318" r:id="rId76"/>
    <p:sldId id="320" r:id="rId77"/>
    <p:sldId id="335" r:id="rId78"/>
    <p:sldId id="328" r:id="rId79"/>
    <p:sldId id="329" r:id="rId80"/>
    <p:sldId id="333" r:id="rId81"/>
    <p:sldId id="330" r:id="rId82"/>
    <p:sldId id="336" r:id="rId83"/>
    <p:sldId id="331" r:id="rId84"/>
    <p:sldId id="338" r:id="rId85"/>
    <p:sldId id="334" r:id="rId86"/>
    <p:sldId id="337" r:id="rId87"/>
    <p:sldId id="361" r:id="rId88"/>
    <p:sldId id="327" r:id="rId89"/>
    <p:sldId id="353" r:id="rId90"/>
    <p:sldId id="354" r:id="rId91"/>
    <p:sldId id="341" r:id="rId92"/>
    <p:sldId id="342" r:id="rId93"/>
    <p:sldId id="356" r:id="rId94"/>
    <p:sldId id="340" r:id="rId95"/>
    <p:sldId id="343" r:id="rId96"/>
    <p:sldId id="345" r:id="rId97"/>
    <p:sldId id="346" r:id="rId98"/>
    <p:sldId id="347" r:id="rId99"/>
    <p:sldId id="348" r:id="rId100"/>
    <p:sldId id="349" r:id="rId101"/>
    <p:sldId id="351" r:id="rId102"/>
    <p:sldId id="350" r:id="rId103"/>
    <p:sldId id="367" r:id="rId10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56" d="100"/>
          <a:sy n="56" d="100"/>
        </p:scale>
        <p:origin x="42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heme" Target="theme/theme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ableStyles" Target="tableStyle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5/10/relationships/revisionInfo" Target="revisionInfo.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06FA-6461-490E-9A25-BDE8C9A34C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s-ES"/>
          </a:p>
        </p:txBody>
      </p:sp>
      <p:sp>
        <p:nvSpPr>
          <p:cNvPr id="3" name="Subtitle 2">
            <a:extLst>
              <a:ext uri="{FF2B5EF4-FFF2-40B4-BE49-F238E27FC236}">
                <a16:creationId xmlns:a16="http://schemas.microsoft.com/office/drawing/2014/main" id="{77EAE6F9-06B2-4DAB-B55F-D259875896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
          </a:p>
        </p:txBody>
      </p:sp>
      <p:sp>
        <p:nvSpPr>
          <p:cNvPr id="4" name="Date Placeholder 3">
            <a:extLst>
              <a:ext uri="{FF2B5EF4-FFF2-40B4-BE49-F238E27FC236}">
                <a16:creationId xmlns:a16="http://schemas.microsoft.com/office/drawing/2014/main" id="{BD60AE1C-3241-479D-9A08-AA45F75E96D1}"/>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5" name="Footer Placeholder 4">
            <a:extLst>
              <a:ext uri="{FF2B5EF4-FFF2-40B4-BE49-F238E27FC236}">
                <a16:creationId xmlns:a16="http://schemas.microsoft.com/office/drawing/2014/main" id="{DA381686-E6E1-4F1E-8361-15C0B6052AE1}"/>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BB47DB6F-F373-4317-87AB-528A526F1F70}"/>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1737991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E97C0-B309-4C60-A415-B5FE9D50F44A}"/>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FF22B390-F2EF-444A-8FC5-7A6A2F332C5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7EBFE36C-6754-47B0-9A41-6A7D3180D96B}"/>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5" name="Footer Placeholder 4">
            <a:extLst>
              <a:ext uri="{FF2B5EF4-FFF2-40B4-BE49-F238E27FC236}">
                <a16:creationId xmlns:a16="http://schemas.microsoft.com/office/drawing/2014/main" id="{6D575E20-CF9B-415A-974D-9A9557664DBA}"/>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FB1BB990-6979-47D5-8A01-B4CCCC425FB6}"/>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2481161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4AA5D-DF28-4C9D-9087-B081DAF36FC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
          </a:p>
        </p:txBody>
      </p:sp>
      <p:sp>
        <p:nvSpPr>
          <p:cNvPr id="3" name="Text Placeholder 2">
            <a:extLst>
              <a:ext uri="{FF2B5EF4-FFF2-40B4-BE49-F238E27FC236}">
                <a16:creationId xmlns:a16="http://schemas.microsoft.com/office/drawing/2014/main" id="{0E56B17D-B743-4FC0-994B-24A303ADCC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4456CBF-B93B-46E7-BA68-72AA50A79A0A}"/>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5" name="Footer Placeholder 4">
            <a:extLst>
              <a:ext uri="{FF2B5EF4-FFF2-40B4-BE49-F238E27FC236}">
                <a16:creationId xmlns:a16="http://schemas.microsoft.com/office/drawing/2014/main" id="{B9E664D7-E578-4614-90E9-34A536BB7807}"/>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5F27E49E-53BA-4C7F-A66D-213F55A8C17F}"/>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3096154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42BBB-7889-45D6-AF4F-6A97EDD339F8}"/>
              </a:ext>
            </a:extLst>
          </p:cNvPr>
          <p:cNvSpPr>
            <a:spLocks noGrp="1"/>
          </p:cNvSpPr>
          <p:nvPr>
            <p:ph type="title"/>
          </p:nvPr>
        </p:nvSpPr>
        <p:spPr/>
        <p:txBody>
          <a:bodyPr/>
          <a:lstStyle/>
          <a:p>
            <a:r>
              <a:rPr lang="en-US"/>
              <a:t>Click to edit Master title style</a:t>
            </a:r>
            <a:endParaRPr lang="es-ES"/>
          </a:p>
        </p:txBody>
      </p:sp>
      <p:sp>
        <p:nvSpPr>
          <p:cNvPr id="3" name="Content Placeholder 2">
            <a:extLst>
              <a:ext uri="{FF2B5EF4-FFF2-40B4-BE49-F238E27FC236}">
                <a16:creationId xmlns:a16="http://schemas.microsoft.com/office/drawing/2014/main" id="{DE636E9B-37DD-4D2A-86F6-8AAEB9EF795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Content Placeholder 3">
            <a:extLst>
              <a:ext uri="{FF2B5EF4-FFF2-40B4-BE49-F238E27FC236}">
                <a16:creationId xmlns:a16="http://schemas.microsoft.com/office/drawing/2014/main" id="{6F895695-7B75-4809-B76A-D8C2FB3DA91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Date Placeholder 4">
            <a:extLst>
              <a:ext uri="{FF2B5EF4-FFF2-40B4-BE49-F238E27FC236}">
                <a16:creationId xmlns:a16="http://schemas.microsoft.com/office/drawing/2014/main" id="{93BCE17C-0765-4A42-8CFA-E68EA73503D8}"/>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6" name="Footer Placeholder 5">
            <a:extLst>
              <a:ext uri="{FF2B5EF4-FFF2-40B4-BE49-F238E27FC236}">
                <a16:creationId xmlns:a16="http://schemas.microsoft.com/office/drawing/2014/main" id="{FFEFCAA9-ABAB-4FB9-92AF-B5B68707128F}"/>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725E820F-6984-421F-BE63-613C04D2275E}"/>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3976057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8CA7E-D25D-47F1-B024-CB8922640B3B}"/>
              </a:ext>
            </a:extLst>
          </p:cNvPr>
          <p:cNvSpPr>
            <a:spLocks noGrp="1"/>
          </p:cNvSpPr>
          <p:nvPr>
            <p:ph type="title"/>
          </p:nvPr>
        </p:nvSpPr>
        <p:spPr>
          <a:xfrm>
            <a:off x="839788" y="365125"/>
            <a:ext cx="10515600" cy="1325563"/>
          </a:xfrm>
        </p:spPr>
        <p:txBody>
          <a:bodyPr/>
          <a:lstStyle/>
          <a:p>
            <a:r>
              <a:rPr lang="en-US"/>
              <a:t>Click to edit Master title style</a:t>
            </a:r>
            <a:endParaRPr lang="es-ES"/>
          </a:p>
        </p:txBody>
      </p:sp>
      <p:sp>
        <p:nvSpPr>
          <p:cNvPr id="3" name="Text Placeholder 2">
            <a:extLst>
              <a:ext uri="{FF2B5EF4-FFF2-40B4-BE49-F238E27FC236}">
                <a16:creationId xmlns:a16="http://schemas.microsoft.com/office/drawing/2014/main" id="{F66E1812-9143-44B8-AD3D-5652B88C46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296488A-E174-4221-9F5F-E61ECCB7825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5" name="Text Placeholder 4">
            <a:extLst>
              <a:ext uri="{FF2B5EF4-FFF2-40B4-BE49-F238E27FC236}">
                <a16:creationId xmlns:a16="http://schemas.microsoft.com/office/drawing/2014/main" id="{AFCE68CB-17B6-467A-BDFE-DE18D6B5DB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6238743-40AF-4987-B0F9-71089F77B3B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7" name="Date Placeholder 6">
            <a:extLst>
              <a:ext uri="{FF2B5EF4-FFF2-40B4-BE49-F238E27FC236}">
                <a16:creationId xmlns:a16="http://schemas.microsoft.com/office/drawing/2014/main" id="{F994AAD4-F69B-415E-8600-04F04F3A6694}"/>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8" name="Footer Placeholder 7">
            <a:extLst>
              <a:ext uri="{FF2B5EF4-FFF2-40B4-BE49-F238E27FC236}">
                <a16:creationId xmlns:a16="http://schemas.microsoft.com/office/drawing/2014/main" id="{F467E21F-5C5E-40B3-A9A0-8BCA26F03100}"/>
              </a:ext>
            </a:extLst>
          </p:cNvPr>
          <p:cNvSpPr>
            <a:spLocks noGrp="1"/>
          </p:cNvSpPr>
          <p:nvPr>
            <p:ph type="ftr" sz="quarter" idx="11"/>
          </p:nvPr>
        </p:nvSpPr>
        <p:spPr/>
        <p:txBody>
          <a:bodyPr/>
          <a:lstStyle/>
          <a:p>
            <a:endParaRPr lang="es-ES"/>
          </a:p>
        </p:txBody>
      </p:sp>
      <p:sp>
        <p:nvSpPr>
          <p:cNvPr id="9" name="Slide Number Placeholder 8">
            <a:extLst>
              <a:ext uri="{FF2B5EF4-FFF2-40B4-BE49-F238E27FC236}">
                <a16:creationId xmlns:a16="http://schemas.microsoft.com/office/drawing/2014/main" id="{DD15D5AF-B1B6-4337-B1EF-2FA2F591C501}"/>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1462319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75DE0-F1B9-49E5-9A01-421B31329FDD}"/>
              </a:ext>
            </a:extLst>
          </p:cNvPr>
          <p:cNvSpPr>
            <a:spLocks noGrp="1"/>
          </p:cNvSpPr>
          <p:nvPr>
            <p:ph type="title"/>
          </p:nvPr>
        </p:nvSpPr>
        <p:spPr/>
        <p:txBody>
          <a:bodyPr/>
          <a:lstStyle/>
          <a:p>
            <a:r>
              <a:rPr lang="en-US"/>
              <a:t>Click to edit Master title style</a:t>
            </a:r>
            <a:endParaRPr lang="es-ES"/>
          </a:p>
        </p:txBody>
      </p:sp>
      <p:sp>
        <p:nvSpPr>
          <p:cNvPr id="3" name="Date Placeholder 2">
            <a:extLst>
              <a:ext uri="{FF2B5EF4-FFF2-40B4-BE49-F238E27FC236}">
                <a16:creationId xmlns:a16="http://schemas.microsoft.com/office/drawing/2014/main" id="{83AC19A3-C2E3-4754-A9AB-67118CA33529}"/>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4" name="Footer Placeholder 3">
            <a:extLst>
              <a:ext uri="{FF2B5EF4-FFF2-40B4-BE49-F238E27FC236}">
                <a16:creationId xmlns:a16="http://schemas.microsoft.com/office/drawing/2014/main" id="{4B0E97A6-4BCD-45FE-B97F-FB9AF45C0BBF}"/>
              </a:ext>
            </a:extLst>
          </p:cNvPr>
          <p:cNvSpPr>
            <a:spLocks noGrp="1"/>
          </p:cNvSpPr>
          <p:nvPr>
            <p:ph type="ftr" sz="quarter" idx="11"/>
          </p:nvPr>
        </p:nvSpPr>
        <p:spPr/>
        <p:txBody>
          <a:bodyPr/>
          <a:lstStyle/>
          <a:p>
            <a:endParaRPr lang="es-ES"/>
          </a:p>
        </p:txBody>
      </p:sp>
      <p:sp>
        <p:nvSpPr>
          <p:cNvPr id="5" name="Slide Number Placeholder 4">
            <a:extLst>
              <a:ext uri="{FF2B5EF4-FFF2-40B4-BE49-F238E27FC236}">
                <a16:creationId xmlns:a16="http://schemas.microsoft.com/office/drawing/2014/main" id="{14480337-1628-41E5-B207-3E5B07B6B334}"/>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3822671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D400BB-5EB7-4549-860B-FC93BD59A466}"/>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3" name="Footer Placeholder 2">
            <a:extLst>
              <a:ext uri="{FF2B5EF4-FFF2-40B4-BE49-F238E27FC236}">
                <a16:creationId xmlns:a16="http://schemas.microsoft.com/office/drawing/2014/main" id="{590A28A4-4E45-4BD7-87FE-2BB1A8B7D658}"/>
              </a:ext>
            </a:extLst>
          </p:cNvPr>
          <p:cNvSpPr>
            <a:spLocks noGrp="1"/>
          </p:cNvSpPr>
          <p:nvPr>
            <p:ph type="ftr" sz="quarter" idx="11"/>
          </p:nvPr>
        </p:nvSpPr>
        <p:spPr/>
        <p:txBody>
          <a:bodyPr/>
          <a:lstStyle/>
          <a:p>
            <a:endParaRPr lang="es-ES"/>
          </a:p>
        </p:txBody>
      </p:sp>
      <p:sp>
        <p:nvSpPr>
          <p:cNvPr id="4" name="Slide Number Placeholder 3">
            <a:extLst>
              <a:ext uri="{FF2B5EF4-FFF2-40B4-BE49-F238E27FC236}">
                <a16:creationId xmlns:a16="http://schemas.microsoft.com/office/drawing/2014/main" id="{28F540B3-815D-4C28-8C20-BEC6DC452839}"/>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652961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A8B76-4101-4212-A20E-8E24EEBA0B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Content Placeholder 2">
            <a:extLst>
              <a:ext uri="{FF2B5EF4-FFF2-40B4-BE49-F238E27FC236}">
                <a16:creationId xmlns:a16="http://schemas.microsoft.com/office/drawing/2014/main" id="{7EB0A050-1C3B-4556-8AD3-DFDD850C18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Text Placeholder 3">
            <a:extLst>
              <a:ext uri="{FF2B5EF4-FFF2-40B4-BE49-F238E27FC236}">
                <a16:creationId xmlns:a16="http://schemas.microsoft.com/office/drawing/2014/main" id="{DD9D2BC9-168A-4515-B30A-AB9E7A6061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A7DA92A-B2FC-42AE-90BA-C1EFD4B6B326}"/>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6" name="Footer Placeholder 5">
            <a:extLst>
              <a:ext uri="{FF2B5EF4-FFF2-40B4-BE49-F238E27FC236}">
                <a16:creationId xmlns:a16="http://schemas.microsoft.com/office/drawing/2014/main" id="{1517BE59-165F-4998-B672-216A376933E2}"/>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6B14A5A3-4B68-48F2-B4BC-0EF97421048C}"/>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22799527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05F27-C3DA-40F5-8B56-DF63F69551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
          </a:p>
        </p:txBody>
      </p:sp>
      <p:sp>
        <p:nvSpPr>
          <p:cNvPr id="3" name="Picture Placeholder 2">
            <a:extLst>
              <a:ext uri="{FF2B5EF4-FFF2-40B4-BE49-F238E27FC236}">
                <a16:creationId xmlns:a16="http://schemas.microsoft.com/office/drawing/2014/main" id="{58A7F007-C309-456A-B667-3B55B98549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Text Placeholder 3">
            <a:extLst>
              <a:ext uri="{FF2B5EF4-FFF2-40B4-BE49-F238E27FC236}">
                <a16:creationId xmlns:a16="http://schemas.microsoft.com/office/drawing/2014/main" id="{A51E0C8D-E314-41B1-8872-FDA9B9DCE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245B133-7C88-48A6-82FF-B1420F675F83}"/>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6" name="Footer Placeholder 5">
            <a:extLst>
              <a:ext uri="{FF2B5EF4-FFF2-40B4-BE49-F238E27FC236}">
                <a16:creationId xmlns:a16="http://schemas.microsoft.com/office/drawing/2014/main" id="{5DDB827B-1D44-40BB-9C45-836B356BCDE4}"/>
              </a:ext>
            </a:extLst>
          </p:cNvPr>
          <p:cNvSpPr>
            <a:spLocks noGrp="1"/>
          </p:cNvSpPr>
          <p:nvPr>
            <p:ph type="ftr" sz="quarter" idx="11"/>
          </p:nvPr>
        </p:nvSpPr>
        <p:spPr/>
        <p:txBody>
          <a:bodyPr/>
          <a:lstStyle/>
          <a:p>
            <a:endParaRPr lang="es-ES"/>
          </a:p>
        </p:txBody>
      </p:sp>
      <p:sp>
        <p:nvSpPr>
          <p:cNvPr id="7" name="Slide Number Placeholder 6">
            <a:extLst>
              <a:ext uri="{FF2B5EF4-FFF2-40B4-BE49-F238E27FC236}">
                <a16:creationId xmlns:a16="http://schemas.microsoft.com/office/drawing/2014/main" id="{7B476555-3B7B-4C84-B487-B0135E8CA81F}"/>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1993934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C9A12-876F-4909-9277-8C42536A7B87}"/>
              </a:ext>
            </a:extLst>
          </p:cNvPr>
          <p:cNvSpPr>
            <a:spLocks noGrp="1"/>
          </p:cNvSpPr>
          <p:nvPr>
            <p:ph type="title"/>
          </p:nvPr>
        </p:nvSpPr>
        <p:spPr/>
        <p:txBody>
          <a:bodyPr/>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BEDA7010-46D9-4C6A-B42A-BC6D9E4BC71A}"/>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5FC4B1B6-A356-4619-BA7C-4F7F5A5703E9}"/>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5" name="Footer Placeholder 4">
            <a:extLst>
              <a:ext uri="{FF2B5EF4-FFF2-40B4-BE49-F238E27FC236}">
                <a16:creationId xmlns:a16="http://schemas.microsoft.com/office/drawing/2014/main" id="{22C496B0-7151-403F-AEED-E5DD7CF767C6}"/>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C805C3CC-0F9C-4D56-BAA3-35B590BF6C9E}"/>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51076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B3739F-93F7-4A91-83BF-D67682E27AF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
          </a:p>
        </p:txBody>
      </p:sp>
      <p:sp>
        <p:nvSpPr>
          <p:cNvPr id="3" name="Vertical Text Placeholder 2">
            <a:extLst>
              <a:ext uri="{FF2B5EF4-FFF2-40B4-BE49-F238E27FC236}">
                <a16:creationId xmlns:a16="http://schemas.microsoft.com/office/drawing/2014/main" id="{C6FEAF21-8E2E-4CF1-B7AA-9786B89028F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98A5B37A-D1C6-4C1F-AA27-3D7E9094DA2B}"/>
              </a:ext>
            </a:extLst>
          </p:cNvPr>
          <p:cNvSpPr>
            <a:spLocks noGrp="1"/>
          </p:cNvSpPr>
          <p:nvPr>
            <p:ph type="dt" sz="half" idx="10"/>
          </p:nvPr>
        </p:nvSpPr>
        <p:spPr/>
        <p:txBody>
          <a:bodyPr/>
          <a:lstStyle/>
          <a:p>
            <a:fld id="{C8B5F350-5062-4461-993E-C2D05DDD5C81}" type="datetimeFigureOut">
              <a:rPr lang="es-ES" smtClean="0"/>
              <a:t>19/11/2017</a:t>
            </a:fld>
            <a:endParaRPr lang="es-ES"/>
          </a:p>
        </p:txBody>
      </p:sp>
      <p:sp>
        <p:nvSpPr>
          <p:cNvPr id="5" name="Footer Placeholder 4">
            <a:extLst>
              <a:ext uri="{FF2B5EF4-FFF2-40B4-BE49-F238E27FC236}">
                <a16:creationId xmlns:a16="http://schemas.microsoft.com/office/drawing/2014/main" id="{5C21D8B3-4F41-4481-910B-19FA6C87B293}"/>
              </a:ext>
            </a:extLst>
          </p:cNvPr>
          <p:cNvSpPr>
            <a:spLocks noGrp="1"/>
          </p:cNvSpPr>
          <p:nvPr>
            <p:ph type="ftr" sz="quarter" idx="11"/>
          </p:nvPr>
        </p:nvSpPr>
        <p:spPr/>
        <p:txBody>
          <a:bodyPr/>
          <a:lstStyle/>
          <a:p>
            <a:endParaRPr lang="es-ES"/>
          </a:p>
        </p:txBody>
      </p:sp>
      <p:sp>
        <p:nvSpPr>
          <p:cNvPr id="6" name="Slide Number Placeholder 5">
            <a:extLst>
              <a:ext uri="{FF2B5EF4-FFF2-40B4-BE49-F238E27FC236}">
                <a16:creationId xmlns:a16="http://schemas.microsoft.com/office/drawing/2014/main" id="{19B2C113-44E1-4C60-97E2-3FD6E12CEC43}"/>
              </a:ext>
            </a:extLst>
          </p:cNvPr>
          <p:cNvSpPr>
            <a:spLocks noGrp="1"/>
          </p:cNvSpPr>
          <p:nvPr>
            <p:ph type="sldNum" sz="quarter" idx="12"/>
          </p:nvPr>
        </p:nvSpPr>
        <p:spPr/>
        <p:txBody>
          <a:bodyPr/>
          <a:lstStyle/>
          <a:p>
            <a:fld id="{B77AC230-5A0E-48DC-B6AA-B355476D343F}" type="slidenum">
              <a:rPr lang="es-ES" smtClean="0"/>
              <a:t>‹#›</a:t>
            </a:fld>
            <a:endParaRPr lang="es-ES"/>
          </a:p>
        </p:txBody>
      </p:sp>
    </p:spTree>
    <p:extLst>
      <p:ext uri="{BB962C8B-B14F-4D97-AF65-F5344CB8AC3E}">
        <p14:creationId xmlns:p14="http://schemas.microsoft.com/office/powerpoint/2010/main" val="1711114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793DC8-0FF8-407A-A036-3B70487887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
          </a:p>
        </p:txBody>
      </p:sp>
      <p:sp>
        <p:nvSpPr>
          <p:cNvPr id="3" name="Text Placeholder 2">
            <a:extLst>
              <a:ext uri="{FF2B5EF4-FFF2-40B4-BE49-F238E27FC236}">
                <a16:creationId xmlns:a16="http://schemas.microsoft.com/office/drawing/2014/main" id="{C75884A5-F980-4E13-AFEB-603A1BF9ED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4" name="Date Placeholder 3">
            <a:extLst>
              <a:ext uri="{FF2B5EF4-FFF2-40B4-BE49-F238E27FC236}">
                <a16:creationId xmlns:a16="http://schemas.microsoft.com/office/drawing/2014/main" id="{F55546D0-FD27-4494-B02D-87939E108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B5F350-5062-4461-993E-C2D05DDD5C81}" type="datetimeFigureOut">
              <a:rPr lang="es-ES" smtClean="0"/>
              <a:t>19/11/2017</a:t>
            </a:fld>
            <a:endParaRPr lang="es-ES"/>
          </a:p>
        </p:txBody>
      </p:sp>
      <p:sp>
        <p:nvSpPr>
          <p:cNvPr id="5" name="Footer Placeholder 4">
            <a:extLst>
              <a:ext uri="{FF2B5EF4-FFF2-40B4-BE49-F238E27FC236}">
                <a16:creationId xmlns:a16="http://schemas.microsoft.com/office/drawing/2014/main" id="{9C53BEFB-8CE2-4AE4-BA54-B5B5C35933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Slide Number Placeholder 5">
            <a:extLst>
              <a:ext uri="{FF2B5EF4-FFF2-40B4-BE49-F238E27FC236}">
                <a16:creationId xmlns:a16="http://schemas.microsoft.com/office/drawing/2014/main" id="{EAC496D7-F81C-495B-9FFB-BBFA2CEC43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7AC230-5A0E-48DC-B6AA-B355476D343F}" type="slidenum">
              <a:rPr lang="es-ES" smtClean="0"/>
              <a:t>‹#›</a:t>
            </a:fld>
            <a:endParaRPr lang="es-ES"/>
          </a:p>
        </p:txBody>
      </p:sp>
    </p:spTree>
    <p:extLst>
      <p:ext uri="{BB962C8B-B14F-4D97-AF65-F5344CB8AC3E}">
        <p14:creationId xmlns:p14="http://schemas.microsoft.com/office/powerpoint/2010/main" val="32053304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4" Type="http://schemas.openxmlformats.org/officeDocument/2006/relationships/image" Target="../media/image57.jpeg"/></Relationships>
</file>

<file path=ppt/slides/_rels/slide4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7.xml"/><Relationship Id="rId5" Type="http://schemas.openxmlformats.org/officeDocument/2006/relationships/image" Target="../media/image61.jpeg"/><Relationship Id="rId4" Type="http://schemas.openxmlformats.org/officeDocument/2006/relationships/image" Target="../media/image60.jpg"/></Relationships>
</file>

<file path=ppt/slides/_rels/slide44.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emf"/><Relationship Id="rId1" Type="http://schemas.openxmlformats.org/officeDocument/2006/relationships/slideLayout" Target="../slideLayouts/slideLayout7.xml"/><Relationship Id="rId4" Type="http://schemas.openxmlformats.org/officeDocument/2006/relationships/image" Target="../media/image75.jpg"/></Relationships>
</file>

<file path=ppt/slides/_rels/slide52.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eg"/><Relationship Id="rId1" Type="http://schemas.openxmlformats.org/officeDocument/2006/relationships/slideLayout" Target="../slideLayouts/slideLayout7.xml"/><Relationship Id="rId4" Type="http://schemas.openxmlformats.org/officeDocument/2006/relationships/image" Target="../media/image78.png"/></Relationships>
</file>

<file path=ppt/slides/_rels/slide53.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54.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7.xml"/><Relationship Id="rId5" Type="http://schemas.openxmlformats.org/officeDocument/2006/relationships/image" Target="../media/image90.jpg"/><Relationship Id="rId4" Type="http://schemas.openxmlformats.org/officeDocument/2006/relationships/image" Target="../media/image89.jpg"/></Relationships>
</file>

<file path=ppt/slides/_rels/slide59.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hyperlink" Target="http://www.telemadrid.es/programas/madrilenos-por-el-mundo/turismo-dolorosa" TargetMode="External"/><Relationship Id="rId2" Type="http://schemas.openxmlformats.org/officeDocument/2006/relationships/image" Target="../media/image99.jpeg"/><Relationship Id="rId1" Type="http://schemas.openxmlformats.org/officeDocument/2006/relationships/slideLayout" Target="../slideLayouts/slideLayout7.xml"/><Relationship Id="rId4" Type="http://schemas.openxmlformats.org/officeDocument/2006/relationships/hyperlink" Target="http://m.telemadrid.es/programas/madrilenos-por-el-mundo/jerusalen-la-experiencia-religiosa"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7.xml"/><Relationship Id="rId5" Type="http://schemas.openxmlformats.org/officeDocument/2006/relationships/image" Target="../media/image111.jpeg"/><Relationship Id="rId4" Type="http://schemas.openxmlformats.org/officeDocument/2006/relationships/image" Target="../media/image110.jpeg"/></Relationships>
</file>

<file path=ppt/slides/_rels/slide7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29.jpg"/><Relationship Id="rId1" Type="http://schemas.openxmlformats.org/officeDocument/2006/relationships/slideLayout" Target="../slideLayouts/slideLayout7.xml"/><Relationship Id="rId4" Type="http://schemas.openxmlformats.org/officeDocument/2006/relationships/image" Target="../media/image131.jpg"/></Relationships>
</file>

<file path=ppt/slides/_rels/slide88.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image" Target="../media/image135.jp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jpg"/><Relationship Id="rId1" Type="http://schemas.openxmlformats.org/officeDocument/2006/relationships/slideLayout" Target="../slideLayouts/slideLayout7.xml"/><Relationship Id="rId4" Type="http://schemas.openxmlformats.org/officeDocument/2006/relationships/image" Target="../media/image139.jpg"/></Relationships>
</file>

<file path=ppt/slides/_rels/slide9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47.jp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jpg"/><Relationship Id="rId1" Type="http://schemas.openxmlformats.org/officeDocument/2006/relationships/slideLayout" Target="../slideLayouts/slideLayout7.xml"/><Relationship Id="rId4" Type="http://schemas.openxmlformats.org/officeDocument/2006/relationships/image" Target="../media/image151.png"/></Relationships>
</file>

<file path=ppt/slides/_rels/slide102.xml.rels><?xml version="1.0" encoding="UTF-8" standalone="yes"?>
<Relationships xmlns="http://schemas.openxmlformats.org/package/2006/relationships"><Relationship Id="rId2" Type="http://schemas.openxmlformats.org/officeDocument/2006/relationships/image" Target="../media/image152.jp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53.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0E4CE-49DA-4178-A862-CCDA37C00536}"/>
              </a:ext>
            </a:extLst>
          </p:cNvPr>
          <p:cNvSpPr>
            <a:spLocks noGrp="1"/>
          </p:cNvSpPr>
          <p:nvPr>
            <p:ph type="title"/>
          </p:nvPr>
        </p:nvSpPr>
        <p:spPr>
          <a:xfrm>
            <a:off x="700177" y="18255"/>
            <a:ext cx="10515600" cy="1325563"/>
          </a:xfrm>
        </p:spPr>
        <p:txBody>
          <a:bodyPr>
            <a:normAutofit/>
          </a:bodyPr>
          <a:lstStyle/>
          <a:p>
            <a:r>
              <a:rPr lang="es-ES" dirty="0"/>
              <a:t>		</a:t>
            </a:r>
            <a:r>
              <a:rPr lang="es-ES" sz="3200" dirty="0">
                <a:latin typeface="Arial" panose="020B0604020202020204" pitchFamily="34" charset="0"/>
                <a:cs typeface="Arial" panose="020B0604020202020204" pitchFamily="34" charset="0"/>
              </a:rPr>
              <a:t>PEREGRINACIÓN A TIERRA SANTA</a:t>
            </a:r>
            <a:r>
              <a:rPr lang="es-ES" sz="4000" dirty="0">
                <a:latin typeface="Arial" panose="020B0604020202020204" pitchFamily="34" charset="0"/>
                <a:cs typeface="Arial" panose="020B0604020202020204" pitchFamily="34" charset="0"/>
              </a:rPr>
              <a:t>, </a:t>
            </a:r>
            <a:br>
              <a:rPr lang="es-ES" dirty="0">
                <a:latin typeface="Arabic Typesetting" panose="03020402040406030203" pitchFamily="66" charset="-78"/>
                <a:cs typeface="Arabic Typesetting" panose="03020402040406030203" pitchFamily="66" charset="-78"/>
              </a:rPr>
            </a:br>
            <a:r>
              <a:rPr lang="es-ES" dirty="0">
                <a:latin typeface="Arabic Typesetting" panose="03020402040406030203" pitchFamily="66" charset="-78"/>
                <a:cs typeface="Arabic Typesetting" panose="03020402040406030203" pitchFamily="66" charset="-78"/>
              </a:rPr>
              <a:t>				</a:t>
            </a:r>
            <a:r>
              <a:rPr lang="es-ES" sz="1600" b="1" dirty="0">
                <a:latin typeface="Arial" panose="020B0604020202020204" pitchFamily="34" charset="0"/>
                <a:cs typeface="Arial" panose="020B0604020202020204" pitchFamily="34" charset="0"/>
              </a:rPr>
              <a:t>21-24/10/2017</a:t>
            </a:r>
          </a:p>
        </p:txBody>
      </p:sp>
      <p:pic>
        <p:nvPicPr>
          <p:cNvPr id="1026" name="Picture 2" descr="https://sites.google.com/site/labuenanoticiadejesus/_/rsrc/1278555358660/recapitulacin/Palestina_siglo1.gif?height=400&amp;width=217">
            <a:extLst>
              <a:ext uri="{FF2B5EF4-FFF2-40B4-BE49-F238E27FC236}">
                <a16:creationId xmlns:a16="http://schemas.microsoft.com/office/drawing/2014/main" id="{B6FD6E7D-DA52-43EC-A4A8-C43A7F9684D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42538" y="1504546"/>
            <a:ext cx="3248787" cy="520164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Resultado de imagen de mapa actual de israel y palestina">
            <a:extLst>
              <a:ext uri="{FF2B5EF4-FFF2-40B4-BE49-F238E27FC236}">
                <a16:creationId xmlns:a16="http://schemas.microsoft.com/office/drawing/2014/main" id="{3851084D-9529-4B14-B610-BCEE07853C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4470" y="1343818"/>
            <a:ext cx="2961241" cy="54767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E571A11-69DF-4B9D-A6F2-3D741E0BB4C4}"/>
              </a:ext>
            </a:extLst>
          </p:cNvPr>
          <p:cNvSpPr txBox="1"/>
          <p:nvPr/>
        </p:nvSpPr>
        <p:spPr>
          <a:xfrm>
            <a:off x="396815" y="2905040"/>
            <a:ext cx="948908" cy="1200329"/>
          </a:xfrm>
          <a:prstGeom prst="rect">
            <a:avLst/>
          </a:prstGeom>
          <a:noFill/>
        </p:spPr>
        <p:txBody>
          <a:bodyPr wrap="square" rtlCol="0">
            <a:spAutoFit/>
          </a:bodyPr>
          <a:lstStyle/>
          <a:p>
            <a:r>
              <a:rPr lang="es-ES" dirty="0"/>
              <a:t>En tiempo de Jesús</a:t>
            </a:r>
          </a:p>
        </p:txBody>
      </p:sp>
      <p:sp>
        <p:nvSpPr>
          <p:cNvPr id="5" name="TextBox 4">
            <a:extLst>
              <a:ext uri="{FF2B5EF4-FFF2-40B4-BE49-F238E27FC236}">
                <a16:creationId xmlns:a16="http://schemas.microsoft.com/office/drawing/2014/main" id="{0B138AFD-DB41-4A6A-9AA8-72AC4B1F2E72}"/>
              </a:ext>
            </a:extLst>
          </p:cNvPr>
          <p:cNvSpPr txBox="1"/>
          <p:nvPr/>
        </p:nvSpPr>
        <p:spPr>
          <a:xfrm>
            <a:off x="10449462" y="2721025"/>
            <a:ext cx="1173193" cy="923330"/>
          </a:xfrm>
          <a:prstGeom prst="rect">
            <a:avLst/>
          </a:prstGeom>
          <a:noFill/>
        </p:spPr>
        <p:txBody>
          <a:bodyPr wrap="square" rtlCol="0">
            <a:spAutoFit/>
          </a:bodyPr>
          <a:lstStyle/>
          <a:p>
            <a:r>
              <a:rPr lang="es-ES" dirty="0"/>
              <a:t>Israel </a:t>
            </a:r>
          </a:p>
          <a:p>
            <a:r>
              <a:rPr lang="es-ES" dirty="0"/>
              <a:t>En la  actualidad</a:t>
            </a:r>
          </a:p>
        </p:txBody>
      </p:sp>
      <p:pic>
        <p:nvPicPr>
          <p:cNvPr id="7" name="Picture 6">
            <a:extLst>
              <a:ext uri="{FF2B5EF4-FFF2-40B4-BE49-F238E27FC236}">
                <a16:creationId xmlns:a16="http://schemas.microsoft.com/office/drawing/2014/main" id="{9DEA0975-10E9-4A9C-ACA2-381E29535E12}"/>
              </a:ext>
            </a:extLst>
          </p:cNvPr>
          <p:cNvPicPr>
            <a:picLocks noChangeAspect="1"/>
          </p:cNvPicPr>
          <p:nvPr/>
        </p:nvPicPr>
        <p:blipFill rotWithShape="1">
          <a:blip r:embed="rId4">
            <a:extLst>
              <a:ext uri="{28A0092B-C50C-407E-A947-70E740481C1C}">
                <a14:useLocalDpi xmlns:a14="http://schemas.microsoft.com/office/drawing/2010/main" val="0"/>
              </a:ext>
            </a:extLst>
          </a:blip>
          <a:srcRect l="57958" t="15211" r="8134" b="14929"/>
          <a:stretch/>
        </p:blipFill>
        <p:spPr>
          <a:xfrm>
            <a:off x="10113031" y="4566841"/>
            <a:ext cx="1846053" cy="2139351"/>
          </a:xfrm>
          <a:prstGeom prst="rect">
            <a:avLst/>
          </a:prstGeom>
        </p:spPr>
      </p:pic>
      <p:cxnSp>
        <p:nvCxnSpPr>
          <p:cNvPr id="9" name="Straight Arrow Connector 8">
            <a:extLst>
              <a:ext uri="{FF2B5EF4-FFF2-40B4-BE49-F238E27FC236}">
                <a16:creationId xmlns:a16="http://schemas.microsoft.com/office/drawing/2014/main" id="{68F5BEF2-3D57-4DB1-875C-C0F67BFD66D6}"/>
              </a:ext>
            </a:extLst>
          </p:cNvPr>
          <p:cNvCxnSpPr>
            <a:cxnSpLocks/>
          </p:cNvCxnSpPr>
          <p:nvPr/>
        </p:nvCxnSpPr>
        <p:spPr>
          <a:xfrm>
            <a:off x="10886536" y="3644355"/>
            <a:ext cx="0" cy="7896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110CFCA-9913-4BF0-9D24-32B755B5259B}"/>
              </a:ext>
            </a:extLst>
          </p:cNvPr>
          <p:cNvCxnSpPr>
            <a:cxnSpLocks/>
          </p:cNvCxnSpPr>
          <p:nvPr/>
        </p:nvCxnSpPr>
        <p:spPr>
          <a:xfrm flipH="1">
            <a:off x="9879929" y="3139101"/>
            <a:ext cx="56953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AF8E3DD-BA42-409D-A7D5-43246A8A5E41}"/>
              </a:ext>
            </a:extLst>
          </p:cNvPr>
          <p:cNvCxnSpPr/>
          <p:nvPr/>
        </p:nvCxnSpPr>
        <p:spPr>
          <a:xfrm>
            <a:off x="700177" y="4433977"/>
            <a:ext cx="8870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8402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1CAE7-4053-46C1-A065-4D1E8B9924BE}"/>
              </a:ext>
            </a:extLst>
          </p:cNvPr>
          <p:cNvSpPr>
            <a:spLocks noGrp="1"/>
          </p:cNvSpPr>
          <p:nvPr>
            <p:ph type="title"/>
          </p:nvPr>
        </p:nvSpPr>
        <p:spPr/>
        <p:txBody>
          <a:bodyPr/>
          <a:lstStyle/>
          <a:p>
            <a:r>
              <a:rPr lang="es-ES" dirty="0"/>
              <a:t>		     </a:t>
            </a:r>
            <a:r>
              <a:rPr lang="es-ES" b="1" dirty="0">
                <a:solidFill>
                  <a:srgbClr val="C00000"/>
                </a:solidFill>
                <a:latin typeface="Arabic Typesetting" panose="03020402040406030203" pitchFamily="66" charset="-78"/>
                <a:cs typeface="Arabic Typesetting" panose="03020402040406030203" pitchFamily="66" charset="-78"/>
              </a:rPr>
              <a:t>Primer día,  21-10-17, Galilea</a:t>
            </a:r>
          </a:p>
        </p:txBody>
      </p:sp>
      <p:sp>
        <p:nvSpPr>
          <p:cNvPr id="3" name="Content Placeholder 2">
            <a:extLst>
              <a:ext uri="{FF2B5EF4-FFF2-40B4-BE49-F238E27FC236}">
                <a16:creationId xmlns:a16="http://schemas.microsoft.com/office/drawing/2014/main" id="{62203200-CAB0-45E3-AEA5-5292EFF7A716}"/>
              </a:ext>
            </a:extLst>
          </p:cNvPr>
          <p:cNvSpPr>
            <a:spLocks noGrp="1"/>
          </p:cNvSpPr>
          <p:nvPr>
            <p:ph idx="1"/>
          </p:nvPr>
        </p:nvSpPr>
        <p:spPr/>
        <p:txBody>
          <a:bodyPr>
            <a:normAutofit lnSpcReduction="10000"/>
          </a:bodyPr>
          <a:lstStyle/>
          <a:p>
            <a:pPr marL="3657600" lvl="8" indent="0">
              <a:buNone/>
            </a:pPr>
            <a:r>
              <a:rPr lang="es-AR" sz="2600" b="1" dirty="0">
                <a:latin typeface="Arial" panose="020B0604020202020204" pitchFamily="34" charset="0"/>
                <a:cs typeface="Arial" panose="020B0604020202020204" pitchFamily="34" charset="0"/>
              </a:rPr>
              <a:t>NAZARET</a:t>
            </a:r>
          </a:p>
          <a:p>
            <a:r>
              <a:rPr lang="es-AR" dirty="0"/>
              <a:t> </a:t>
            </a:r>
            <a:r>
              <a:rPr lang="es-AR" b="1" dirty="0"/>
              <a:t>Basílica de la Anunciación</a:t>
            </a:r>
            <a:r>
              <a:rPr lang="es-AR" dirty="0"/>
              <a:t> . Casa donde se le apareció a María el Arcángel San Gabriel (la casa de la Virgen) Sta. Misa en la Capilla junto a la Basílica. </a:t>
            </a:r>
            <a:r>
              <a:rPr lang="es-AR" b="1" dirty="0"/>
              <a:t>Nazaret</a:t>
            </a:r>
            <a:endParaRPr lang="es-ES" dirty="0"/>
          </a:p>
          <a:p>
            <a:r>
              <a:rPr lang="es-AR" b="1" dirty="0"/>
              <a:t>Basílica de San José </a:t>
            </a:r>
            <a:r>
              <a:rPr lang="es-AR" dirty="0"/>
              <a:t>o</a:t>
            </a:r>
            <a:r>
              <a:rPr lang="es-AR" b="1" dirty="0"/>
              <a:t> Casa de la Sagrada Familia.</a:t>
            </a:r>
            <a:endParaRPr lang="es-ES" dirty="0"/>
          </a:p>
          <a:p>
            <a:r>
              <a:rPr lang="es-AR" b="1" dirty="0"/>
              <a:t>Monte de la Precipitación</a:t>
            </a:r>
            <a:r>
              <a:rPr lang="es-AR" dirty="0"/>
              <a:t> o del salto.  </a:t>
            </a:r>
            <a:r>
              <a:rPr lang="es-AR" b="1" dirty="0"/>
              <a:t>Nazaret</a:t>
            </a:r>
            <a:endParaRPr lang="es-ES" dirty="0"/>
          </a:p>
          <a:p>
            <a:r>
              <a:rPr lang="es-AR" b="1" dirty="0"/>
              <a:t>Caná. Basílica de las bodas de Caná</a:t>
            </a:r>
            <a:endParaRPr lang="es-ES" dirty="0"/>
          </a:p>
          <a:p>
            <a:r>
              <a:rPr lang="es-AR" b="1" dirty="0"/>
              <a:t>Monte Tabor</a:t>
            </a:r>
            <a:r>
              <a:rPr lang="es-AR" dirty="0"/>
              <a:t>. </a:t>
            </a:r>
            <a:r>
              <a:rPr lang="es-AR" b="1" dirty="0"/>
              <a:t>Basílica de la Transfiguración</a:t>
            </a:r>
            <a:r>
              <a:rPr lang="es-AR" dirty="0"/>
              <a:t> (la llanura de </a:t>
            </a:r>
            <a:r>
              <a:rPr lang="es-AR" dirty="0" err="1"/>
              <a:t>Esdrelón</a:t>
            </a:r>
            <a:r>
              <a:rPr lang="es-AR" dirty="0"/>
              <a:t>) Con las capillas laterales de Moisés (donde celebró el Beato Álvaro), Elías y la del Señor </a:t>
            </a:r>
            <a:r>
              <a:rPr lang="es-ES" dirty="0"/>
              <a:t> </a:t>
            </a:r>
          </a:p>
          <a:p>
            <a:endParaRPr lang="es-ES" dirty="0"/>
          </a:p>
        </p:txBody>
      </p:sp>
    </p:spTree>
    <p:extLst>
      <p:ext uri="{BB962C8B-B14F-4D97-AF65-F5344CB8AC3E}">
        <p14:creationId xmlns:p14="http://schemas.microsoft.com/office/powerpoint/2010/main" val="137793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9DC3F-1671-4A6E-919E-FF2A63A7009D}"/>
              </a:ext>
            </a:extLst>
          </p:cNvPr>
          <p:cNvSpPr>
            <a:spLocks noGrp="1"/>
          </p:cNvSpPr>
          <p:nvPr>
            <p:ph type="title"/>
          </p:nvPr>
        </p:nvSpPr>
        <p:spPr/>
        <p:txBody>
          <a:bodyPr/>
          <a:lstStyle/>
          <a:p>
            <a:endParaRPr lang="es-ES" dirty="0"/>
          </a:p>
        </p:txBody>
      </p:sp>
      <p:pic>
        <p:nvPicPr>
          <p:cNvPr id="4" name="Imagen 5">
            <a:extLst>
              <a:ext uri="{FF2B5EF4-FFF2-40B4-BE49-F238E27FC236}">
                <a16:creationId xmlns:a16="http://schemas.microsoft.com/office/drawing/2014/main" id="{7EC4B1C1-DDF3-400C-9F4B-372A0C54AC84}"/>
              </a:ext>
            </a:extLst>
          </p:cNvPr>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8623" y="37321"/>
            <a:ext cx="11845552" cy="6492875"/>
          </a:xfrm>
          <a:prstGeom prst="rect">
            <a:avLst/>
          </a:prstGeom>
        </p:spPr>
      </p:pic>
      <p:sp>
        <p:nvSpPr>
          <p:cNvPr id="5" name="Rectangle 4">
            <a:extLst>
              <a:ext uri="{FF2B5EF4-FFF2-40B4-BE49-F238E27FC236}">
                <a16:creationId xmlns:a16="http://schemas.microsoft.com/office/drawing/2014/main" id="{3044D457-2D95-4C6F-AC9A-50F21A00F931}"/>
              </a:ext>
            </a:extLst>
          </p:cNvPr>
          <p:cNvSpPr/>
          <p:nvPr/>
        </p:nvSpPr>
        <p:spPr>
          <a:xfrm>
            <a:off x="268623" y="37321"/>
            <a:ext cx="11612780" cy="4613186"/>
          </a:xfrm>
          <a:prstGeom prst="rect">
            <a:avLst/>
          </a:prstGeom>
        </p:spPr>
        <p:txBody>
          <a:bodyPr wrap="square">
            <a:spAutoFit/>
          </a:bodyPr>
          <a:lstStyle/>
          <a:p>
            <a:pPr algn="just">
              <a:lnSpc>
                <a:spcPct val="106000"/>
              </a:lnSpc>
              <a:spcAft>
                <a:spcPts val="800"/>
              </a:spcAft>
            </a:pPr>
            <a:r>
              <a:rPr lang="es-ES" b="1" dirty="0">
                <a:latin typeface="Calibri" panose="020F0502020204030204" pitchFamily="34" charset="0"/>
                <a:ea typeface="Calibri" panose="020F0502020204030204" pitchFamily="34" charset="0"/>
                <a:cs typeface="Times New Roman" panose="02020603050405020304" pitchFamily="18" charset="0"/>
              </a:rPr>
              <a:t>NAZARET </a:t>
            </a:r>
            <a:r>
              <a:rPr lang="es-ES" dirty="0">
                <a:latin typeface="Calibri" panose="020F0502020204030204" pitchFamily="34" charset="0"/>
                <a:ea typeface="Calibri" panose="020F0502020204030204" pitchFamily="34" charset="0"/>
                <a:cs typeface="Times New Roman" panose="02020603050405020304" pitchFamily="18" charset="0"/>
              </a:rPr>
              <a:t>era una aldea desconocida para la mayor parte de los habitantes del mundo,  el último punto del imperio romano. Allí  vivían unas 40 familias, alrededor de 200 personas. Las casas eran de adobe, por eso no se conservan ; pero sí las zonas de la casa excavadas en la roca. A dos horas de camino se llegaba a Séforis ( de donde se cree que era la Virgen María) y donde se concentraba toda la actividad comercial, allí los habitantes hablaban griego; en Nazaret arameo ( el lenguaje de la gente humilde). En Nazaret eran agricultores, ganaderos y algún artesano como José. La tradición nos dice que José era carpintero pero todo hace pensar que hacia todo tipo de oficios dado que la zona no es abundante en madera.</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800"/>
              </a:spcAft>
            </a:pPr>
            <a:r>
              <a:rPr lang="es-ES" b="1" dirty="0">
                <a:latin typeface="Calibri" panose="020F0502020204030204" pitchFamily="34" charset="0"/>
                <a:ea typeface="Calibri" panose="020F0502020204030204" pitchFamily="34" charset="0"/>
                <a:cs typeface="Times New Roman" panose="02020603050405020304" pitchFamily="18" charset="0"/>
              </a:rPr>
              <a:t>Nazaret, Séforis y Caná </a:t>
            </a:r>
            <a:r>
              <a:rPr lang="es-ES" dirty="0">
                <a:latin typeface="Calibri" panose="020F0502020204030204" pitchFamily="34" charset="0"/>
                <a:ea typeface="Calibri" panose="020F0502020204030204" pitchFamily="34" charset="0"/>
                <a:cs typeface="Times New Roman" panose="02020603050405020304" pitchFamily="18" charset="0"/>
              </a:rPr>
              <a:t>estaban situados en forma de triángulo como a 6Km el uno del otro para darse soporte. El más próspero y rico era Séforis, porque tenía: camino, agua y comercio</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800"/>
              </a:spcAft>
            </a:pPr>
            <a:r>
              <a:rPr lang="es-ES" dirty="0">
                <a:latin typeface="Calibri" panose="020F0502020204030204" pitchFamily="34" charset="0"/>
                <a:ea typeface="Calibri" panose="020F0502020204030204" pitchFamily="34" charset="0"/>
                <a:cs typeface="Times New Roman" panose="02020603050405020304" pitchFamily="18" charset="0"/>
              </a:rPr>
              <a:t> Nazaret y Caná vivían de la agricultura y los oficios</a:t>
            </a:r>
            <a:r>
              <a:rPr lang="es-ES" sz="1200" dirty="0">
                <a:latin typeface="Calibri" panose="020F0502020204030204" pitchFamily="34" charset="0"/>
                <a:ea typeface="Calibri" panose="020F0502020204030204" pitchFamily="34" charset="0"/>
                <a:cs typeface="Times New Roman" panose="02020603050405020304" pitchFamily="18" charset="0"/>
              </a:rPr>
              <a:t>. </a:t>
            </a:r>
            <a:r>
              <a:rPr lang="es-ES" dirty="0">
                <a:latin typeface="Calibri" panose="020F0502020204030204" pitchFamily="34" charset="0"/>
                <a:ea typeface="Calibri" panose="020F0502020204030204" pitchFamily="34" charset="0"/>
                <a:cs typeface="Times New Roman" panose="02020603050405020304" pitchFamily="18" charset="0"/>
              </a:rPr>
              <a:t>Los ejes de su cultura eran los niños, la familia, sus tradiciones y su cultura. También se conserva en Nazaret la gruta donde vivió la Sagrada Familia.</a:t>
            </a:r>
            <a:r>
              <a:rPr lang="es-ES" sz="1200" dirty="0">
                <a:latin typeface="Calibri" panose="020F0502020204030204" pitchFamily="34" charset="0"/>
                <a:ea typeface="Calibri" panose="020F0502020204030204" pitchFamily="34" charset="0"/>
                <a:cs typeface="Times New Roman" panose="02020603050405020304" pitchFamily="18" charset="0"/>
              </a:rPr>
              <a:t> </a:t>
            </a:r>
            <a:r>
              <a:rPr lang="es-ES" dirty="0">
                <a:latin typeface="Calibri" panose="020F0502020204030204" pitchFamily="34" charset="0"/>
                <a:ea typeface="Calibri" panose="020F0502020204030204" pitchFamily="34" charset="0"/>
                <a:cs typeface="Times New Roman" panose="02020603050405020304" pitchFamily="18" charset="0"/>
              </a:rPr>
              <a:t>Actualmente Nazaret</a:t>
            </a:r>
            <a:r>
              <a:rPr lang="es-ES" dirty="0"/>
              <a:t> es la ciudad con mayor población árabe de Israel. Tiene alrededor de 72 500 habitantes, de los cuales el 30% son católicos y el 70% musulmanes ​  </a:t>
            </a:r>
            <a:endParaRPr lang="es-ES" sz="12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6000"/>
              </a:lnSpc>
              <a:spcAft>
                <a:spcPts val="800"/>
              </a:spcAft>
            </a:pPr>
            <a:r>
              <a:rPr lang="es-ES" dirty="0">
                <a:latin typeface="Calibri" panose="020F0502020204030204" pitchFamily="34" charset="0"/>
                <a:ea typeface="Calibri" panose="020F0502020204030204" pitchFamily="34" charset="0"/>
                <a:cs typeface="Times New Roman" panose="02020603050405020304" pitchFamily="18" charset="0"/>
              </a:rPr>
              <a:t> </a:t>
            </a:r>
            <a:endParaRPr lang="es-E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4434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A3DAE-D72E-49C4-801E-3EDF3932B80C}"/>
              </a:ext>
            </a:extLst>
          </p:cNvPr>
          <p:cNvSpPr>
            <a:spLocks noGrp="1"/>
          </p:cNvSpPr>
          <p:nvPr>
            <p:ph type="title"/>
          </p:nvPr>
        </p:nvSpPr>
        <p:spPr>
          <a:xfrm>
            <a:off x="2536601" y="0"/>
            <a:ext cx="10515600" cy="1325563"/>
          </a:xfrm>
        </p:spPr>
        <p:txBody>
          <a:bodyPr>
            <a:normAutofit/>
          </a:bodyPr>
          <a:lstStyle/>
          <a:p>
            <a:r>
              <a:rPr lang="es-ES" sz="1800" b="1" dirty="0">
                <a:latin typeface="Arial" panose="020B0604020202020204" pitchFamily="34" charset="0"/>
                <a:cs typeface="Arial" panose="020B0604020202020204" pitchFamily="34" charset="0"/>
              </a:rPr>
              <a:t>	BASÍLICA DE LA ANUNCIACIÓN, NAZARET</a:t>
            </a:r>
          </a:p>
        </p:txBody>
      </p:sp>
      <p:pic>
        <p:nvPicPr>
          <p:cNvPr id="4" name="Content Placeholder 3">
            <a:extLst>
              <a:ext uri="{FF2B5EF4-FFF2-40B4-BE49-F238E27FC236}">
                <a16:creationId xmlns:a16="http://schemas.microsoft.com/office/drawing/2014/main" id="{2C98ED3F-E7F7-4AA3-B0A6-3F65AE1687ED}"/>
              </a:ext>
            </a:extLst>
          </p:cNvPr>
          <p:cNvPicPr>
            <a:picLocks noGrp="1" noChangeAspect="1"/>
          </p:cNvPicPr>
          <p:nvPr>
            <p:ph idx="1"/>
          </p:nvPr>
        </p:nvPicPr>
        <p:blipFill>
          <a:blip r:embed="rId2"/>
          <a:stretch>
            <a:fillRect/>
          </a:stretch>
        </p:blipFill>
        <p:spPr>
          <a:xfrm>
            <a:off x="6268982" y="1931642"/>
            <a:ext cx="5923018" cy="4561234"/>
          </a:xfrm>
          <a:prstGeom prst="rect">
            <a:avLst/>
          </a:prstGeom>
        </p:spPr>
      </p:pic>
      <p:pic>
        <p:nvPicPr>
          <p:cNvPr id="3" name="Picture 2">
            <a:extLst>
              <a:ext uri="{FF2B5EF4-FFF2-40B4-BE49-F238E27FC236}">
                <a16:creationId xmlns:a16="http://schemas.microsoft.com/office/drawing/2014/main" id="{F409C151-6325-4A85-AA1B-B4AFB3173230}"/>
              </a:ext>
            </a:extLst>
          </p:cNvPr>
          <p:cNvPicPr>
            <a:picLocks noChangeAspect="1"/>
          </p:cNvPicPr>
          <p:nvPr/>
        </p:nvPicPr>
        <p:blipFill>
          <a:blip r:embed="rId3"/>
          <a:stretch>
            <a:fillRect/>
          </a:stretch>
        </p:blipFill>
        <p:spPr>
          <a:xfrm>
            <a:off x="148857" y="1931641"/>
            <a:ext cx="5699050" cy="4561234"/>
          </a:xfrm>
          <a:prstGeom prst="rect">
            <a:avLst/>
          </a:prstGeom>
        </p:spPr>
      </p:pic>
    </p:spTree>
    <p:extLst>
      <p:ext uri="{BB962C8B-B14F-4D97-AF65-F5344CB8AC3E}">
        <p14:creationId xmlns:p14="http://schemas.microsoft.com/office/powerpoint/2010/main" val="340332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CD3C8-6506-42FF-97A8-700617C3E105}"/>
              </a:ext>
            </a:extLst>
          </p:cNvPr>
          <p:cNvSpPr>
            <a:spLocks noGrp="1"/>
          </p:cNvSpPr>
          <p:nvPr>
            <p:ph type="title"/>
          </p:nvPr>
        </p:nvSpPr>
        <p:spPr>
          <a:xfrm>
            <a:off x="2585742" y="107217"/>
            <a:ext cx="10515600" cy="530167"/>
          </a:xfrm>
        </p:spPr>
        <p:txBody>
          <a:bodyPr>
            <a:normAutofit/>
          </a:bodyPr>
          <a:lstStyle/>
          <a:p>
            <a:r>
              <a:rPr lang="es-ES" sz="1600" b="1" dirty="0">
                <a:latin typeface="Arial" panose="020B0604020202020204" pitchFamily="34" charset="0"/>
                <a:cs typeface="Arial" panose="020B0604020202020204" pitchFamily="34" charset="0"/>
              </a:rPr>
              <a:t>CRIPTA DE LA BASÍLICA DE LA ANUNCIACIÓN. LA CASA DE MARÍA</a:t>
            </a:r>
          </a:p>
        </p:txBody>
      </p:sp>
      <p:pic>
        <p:nvPicPr>
          <p:cNvPr id="4" name="Content Placeholder 3">
            <a:extLst>
              <a:ext uri="{FF2B5EF4-FFF2-40B4-BE49-F238E27FC236}">
                <a16:creationId xmlns:a16="http://schemas.microsoft.com/office/drawing/2014/main" id="{5C43C8E1-1A93-4570-A1CB-924D558876A0}"/>
              </a:ext>
            </a:extLst>
          </p:cNvPr>
          <p:cNvPicPr>
            <a:picLocks noGrp="1" noChangeAspect="1"/>
          </p:cNvPicPr>
          <p:nvPr>
            <p:ph idx="1"/>
          </p:nvPr>
        </p:nvPicPr>
        <p:blipFill>
          <a:blip r:embed="rId2"/>
          <a:stretch>
            <a:fillRect/>
          </a:stretch>
        </p:blipFill>
        <p:spPr>
          <a:xfrm>
            <a:off x="6590084" y="1486690"/>
            <a:ext cx="5399377" cy="4357258"/>
          </a:xfrm>
          <a:prstGeom prst="rect">
            <a:avLst/>
          </a:prstGeom>
        </p:spPr>
      </p:pic>
      <p:sp>
        <p:nvSpPr>
          <p:cNvPr id="5" name="Rectangle 4">
            <a:extLst>
              <a:ext uri="{FF2B5EF4-FFF2-40B4-BE49-F238E27FC236}">
                <a16:creationId xmlns:a16="http://schemas.microsoft.com/office/drawing/2014/main" id="{60A575C4-D4DB-45FB-8457-990849DBE448}"/>
              </a:ext>
            </a:extLst>
          </p:cNvPr>
          <p:cNvSpPr/>
          <p:nvPr/>
        </p:nvSpPr>
        <p:spPr>
          <a:xfrm>
            <a:off x="6241773" y="708094"/>
            <a:ext cx="6096000" cy="707886"/>
          </a:xfrm>
          <a:prstGeom prst="rect">
            <a:avLst/>
          </a:prstGeom>
        </p:spPr>
        <p:txBody>
          <a:bodyPr>
            <a:spAutoFit/>
          </a:bodyPr>
          <a:lstStyle/>
          <a:p>
            <a:pPr marR="0" algn="ctr"/>
            <a:endParaRPr lang="es-ES" sz="2000" dirty="0">
              <a:solidFill>
                <a:srgbClr val="000000"/>
              </a:solidFill>
              <a:latin typeface="Calibri" panose="020F0502020204030204" pitchFamily="34" charset="0"/>
            </a:endParaRPr>
          </a:p>
          <a:p>
            <a:pPr marR="0" algn="ctr"/>
            <a:r>
              <a:rPr lang="es-ES" sz="2000" b="1" dirty="0">
                <a:solidFill>
                  <a:srgbClr val="000000"/>
                </a:solidFill>
                <a:latin typeface="Calibri" panose="020F0502020204030204" pitchFamily="34" charset="0"/>
              </a:rPr>
              <a:t>“VERBUM CARO HIC FACTUM EST”</a:t>
            </a:r>
            <a:endParaRPr lang="es-ES" sz="2000" dirty="0">
              <a:solidFill>
                <a:srgbClr val="000000"/>
              </a:solidFill>
              <a:latin typeface="Calibri" panose="020F0502020204030204" pitchFamily="34" charset="0"/>
            </a:endParaRPr>
          </a:p>
        </p:txBody>
      </p:sp>
      <p:sp>
        <p:nvSpPr>
          <p:cNvPr id="6" name="Rectangle 5">
            <a:extLst>
              <a:ext uri="{FF2B5EF4-FFF2-40B4-BE49-F238E27FC236}">
                <a16:creationId xmlns:a16="http://schemas.microsoft.com/office/drawing/2014/main" id="{452F5DAA-B749-4CCF-A028-2F3EEA70DCE8}"/>
              </a:ext>
            </a:extLst>
          </p:cNvPr>
          <p:cNvSpPr/>
          <p:nvPr/>
        </p:nvSpPr>
        <p:spPr>
          <a:xfrm>
            <a:off x="567058" y="4892309"/>
            <a:ext cx="4194723" cy="923330"/>
          </a:xfrm>
          <a:prstGeom prst="rect">
            <a:avLst/>
          </a:prstGeom>
        </p:spPr>
        <p:txBody>
          <a:bodyPr wrap="square">
            <a:spAutoFit/>
          </a:bodyPr>
          <a:lstStyle/>
          <a:p>
            <a:pPr algn="just"/>
            <a:r>
              <a:rPr lang="es-ES" dirty="0"/>
              <a:t>La Santa Casa que se encontraba encima de la gruta viajó a Croacia y después a Loreto, donde se encuentra actualmente</a:t>
            </a:r>
            <a:endParaRPr lang="es-ES" dirty="0">
              <a:effectLst/>
            </a:endParaRPr>
          </a:p>
        </p:txBody>
      </p:sp>
      <p:sp>
        <p:nvSpPr>
          <p:cNvPr id="7" name="Rectangle 6">
            <a:extLst>
              <a:ext uri="{FF2B5EF4-FFF2-40B4-BE49-F238E27FC236}">
                <a16:creationId xmlns:a16="http://schemas.microsoft.com/office/drawing/2014/main" id="{1E847F55-70E8-4E86-933B-623F18C287AA}"/>
              </a:ext>
            </a:extLst>
          </p:cNvPr>
          <p:cNvSpPr/>
          <p:nvPr/>
        </p:nvSpPr>
        <p:spPr>
          <a:xfrm rot="10800000" flipV="1">
            <a:off x="6590083" y="5914658"/>
            <a:ext cx="5601915" cy="646331"/>
          </a:xfrm>
          <a:prstGeom prst="rect">
            <a:avLst/>
          </a:prstGeom>
        </p:spPr>
        <p:txBody>
          <a:bodyPr wrap="square">
            <a:spAutoFit/>
          </a:bodyPr>
          <a:lstStyle/>
          <a:p>
            <a:pPr algn="just"/>
            <a:r>
              <a:rPr lang="es-ES" dirty="0"/>
              <a:t>El 15 de marzo de 1994, Don Álvaro del Portillo celebró la Sta. Misa en la Basílica.</a:t>
            </a:r>
            <a:endParaRPr lang="es-ES" dirty="0">
              <a:effectLst/>
            </a:endParaRPr>
          </a:p>
        </p:txBody>
      </p:sp>
      <p:sp>
        <p:nvSpPr>
          <p:cNvPr id="8" name="Rectangle 7">
            <a:extLst>
              <a:ext uri="{FF2B5EF4-FFF2-40B4-BE49-F238E27FC236}">
                <a16:creationId xmlns:a16="http://schemas.microsoft.com/office/drawing/2014/main" id="{8380FEBC-0805-4F36-BA79-E9A5F2BA5EBA}"/>
              </a:ext>
            </a:extLst>
          </p:cNvPr>
          <p:cNvSpPr/>
          <p:nvPr/>
        </p:nvSpPr>
        <p:spPr>
          <a:xfrm>
            <a:off x="4106173" y="1248210"/>
            <a:ext cx="1668271" cy="2246769"/>
          </a:xfrm>
          <a:prstGeom prst="rect">
            <a:avLst/>
          </a:prstGeom>
        </p:spPr>
        <p:txBody>
          <a:bodyPr wrap="square">
            <a:spAutoFit/>
          </a:bodyPr>
          <a:lstStyle/>
          <a:p>
            <a:pPr algn="just"/>
            <a:r>
              <a:rPr lang="es-ES" sz="2000" dirty="0">
                <a:latin typeface="Agency FB" panose="020B0503020202020204" pitchFamily="34" charset="0"/>
              </a:rPr>
              <a:t>…y entrando donde ella estaba, el ángel le dijo: “alégrate (</a:t>
            </a:r>
            <a:r>
              <a:rPr lang="es-ES" sz="2000" dirty="0" err="1">
                <a:latin typeface="Agency FB" panose="020B0503020202020204" pitchFamily="34" charset="0"/>
              </a:rPr>
              <a:t>Haire</a:t>
            </a:r>
            <a:r>
              <a:rPr lang="es-ES" sz="2000" dirty="0">
                <a:latin typeface="Agency FB" panose="020B0503020202020204" pitchFamily="34" charset="0"/>
              </a:rPr>
              <a:t>) llena de gracia, el Señor es contigo” </a:t>
            </a:r>
            <a:r>
              <a:rPr lang="es-ES" sz="2000" dirty="0" err="1">
                <a:latin typeface="Agency FB" panose="020B0503020202020204" pitchFamily="34" charset="0"/>
              </a:rPr>
              <a:t>Lc</a:t>
            </a:r>
            <a:r>
              <a:rPr lang="es-ES" sz="2000" dirty="0">
                <a:latin typeface="Agency FB" panose="020B0503020202020204" pitchFamily="34" charset="0"/>
              </a:rPr>
              <a:t>, 1,28</a:t>
            </a:r>
            <a:endParaRPr lang="es-ES" sz="2000" dirty="0">
              <a:effectLst/>
              <a:latin typeface="Agency FB" panose="020B0503020202020204" pitchFamily="34" charset="0"/>
            </a:endParaRPr>
          </a:p>
        </p:txBody>
      </p:sp>
      <p:pic>
        <p:nvPicPr>
          <p:cNvPr id="9" name="Picture 8">
            <a:extLst>
              <a:ext uri="{FF2B5EF4-FFF2-40B4-BE49-F238E27FC236}">
                <a16:creationId xmlns:a16="http://schemas.microsoft.com/office/drawing/2014/main" id="{D84ED92F-B749-4B28-AA30-D52203ED1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058" y="790083"/>
            <a:ext cx="2824197" cy="3878228"/>
          </a:xfrm>
          <a:prstGeom prst="rect">
            <a:avLst/>
          </a:prstGeom>
        </p:spPr>
      </p:pic>
    </p:spTree>
    <p:extLst>
      <p:ext uri="{BB962C8B-B14F-4D97-AF65-F5344CB8AC3E}">
        <p14:creationId xmlns:p14="http://schemas.microsoft.com/office/powerpoint/2010/main" val="1516414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3FDCC35-1A4E-4BE3-BA8B-7A257A184097}"/>
              </a:ext>
            </a:extLst>
          </p:cNvPr>
          <p:cNvPicPr>
            <a:picLocks noChangeAspect="1"/>
          </p:cNvPicPr>
          <p:nvPr/>
        </p:nvPicPr>
        <p:blipFill>
          <a:blip r:embed="rId2"/>
          <a:stretch>
            <a:fillRect/>
          </a:stretch>
        </p:blipFill>
        <p:spPr>
          <a:xfrm>
            <a:off x="355480" y="174559"/>
            <a:ext cx="8408958" cy="5992590"/>
          </a:xfrm>
          <a:prstGeom prst="rect">
            <a:avLst/>
          </a:prstGeom>
        </p:spPr>
      </p:pic>
      <p:sp>
        <p:nvSpPr>
          <p:cNvPr id="5" name="Rectangle 4">
            <a:extLst>
              <a:ext uri="{FF2B5EF4-FFF2-40B4-BE49-F238E27FC236}">
                <a16:creationId xmlns:a16="http://schemas.microsoft.com/office/drawing/2014/main" id="{A21100A2-8BCE-46AE-BFA2-5A961E9D1D33}"/>
              </a:ext>
            </a:extLst>
          </p:cNvPr>
          <p:cNvSpPr/>
          <p:nvPr/>
        </p:nvSpPr>
        <p:spPr>
          <a:xfrm>
            <a:off x="9523563" y="655608"/>
            <a:ext cx="2536165" cy="5632311"/>
          </a:xfrm>
          <a:prstGeom prst="rect">
            <a:avLst/>
          </a:prstGeom>
        </p:spPr>
        <p:txBody>
          <a:bodyPr wrap="square">
            <a:spAutoFit/>
          </a:bodyPr>
          <a:lstStyle/>
          <a:p>
            <a:pPr algn="just"/>
            <a:r>
              <a:rPr lang="es-ES" dirty="0">
                <a:solidFill>
                  <a:srgbClr val="000000"/>
                </a:solidFill>
                <a:latin typeface="Verdana" panose="020B0604030504040204" pitchFamily="34" charset="0"/>
              </a:rPr>
              <a:t>"</a:t>
            </a:r>
            <a:r>
              <a:rPr lang="es-ES" i="1" dirty="0">
                <a:solidFill>
                  <a:srgbClr val="000000"/>
                </a:solidFill>
                <a:latin typeface="Verdana" panose="020B0604030504040204" pitchFamily="34" charset="0"/>
              </a:rPr>
              <a:t>Siempre y en todo momento es un gran privilegio celebrar o asistir a la Santa Misa. Pero el Señor es tan bueno que ha querido dejar estos recuerdos de su paso por la tierra, de su venida al mundo. Aquí parece que es más fácil hablar con Dios”…</a:t>
            </a:r>
          </a:p>
          <a:p>
            <a:pPr algn="just"/>
            <a:endParaRPr lang="es-ES" b="0" i="1" dirty="0">
              <a:solidFill>
                <a:srgbClr val="000000"/>
              </a:solidFill>
              <a:effectLst/>
              <a:latin typeface="Verdana" panose="020B0604030504040204" pitchFamily="34" charset="0"/>
            </a:endParaRPr>
          </a:p>
          <a:p>
            <a:pPr algn="just"/>
            <a:r>
              <a:rPr lang="es-ES" dirty="0">
                <a:solidFill>
                  <a:srgbClr val="000000"/>
                </a:solidFill>
                <a:latin typeface="Verdana" panose="020B0604030504040204" pitchFamily="34" charset="0"/>
              </a:rPr>
              <a:t>Palabras de don Álvaro en la misa que celebró en la gruta de la Anunciación</a:t>
            </a:r>
            <a:endParaRPr lang="es-ES" b="0" dirty="0">
              <a:solidFill>
                <a:srgbClr val="000000"/>
              </a:solidFill>
              <a:effectLst/>
              <a:latin typeface="Verdana" panose="020B0604030504040204" pitchFamily="34" charset="0"/>
            </a:endParaRPr>
          </a:p>
        </p:txBody>
      </p:sp>
      <p:sp>
        <p:nvSpPr>
          <p:cNvPr id="6" name="TextBox 5">
            <a:extLst>
              <a:ext uri="{FF2B5EF4-FFF2-40B4-BE49-F238E27FC236}">
                <a16:creationId xmlns:a16="http://schemas.microsoft.com/office/drawing/2014/main" id="{500C3C94-114A-4E52-9AB2-942BB029E086}"/>
              </a:ext>
            </a:extLst>
          </p:cNvPr>
          <p:cNvSpPr txBox="1"/>
          <p:nvPr/>
        </p:nvSpPr>
        <p:spPr>
          <a:xfrm>
            <a:off x="1069675" y="6287919"/>
            <a:ext cx="6090250" cy="369332"/>
          </a:xfrm>
          <a:prstGeom prst="rect">
            <a:avLst/>
          </a:prstGeom>
          <a:noFill/>
        </p:spPr>
        <p:txBody>
          <a:bodyPr wrap="square" rtlCol="0">
            <a:spAutoFit/>
          </a:bodyPr>
          <a:lstStyle/>
          <a:p>
            <a:r>
              <a:rPr lang="es-ES" dirty="0"/>
              <a:t>Don Álvaro celebrando en la Capilla de la Anunciación</a:t>
            </a:r>
          </a:p>
        </p:txBody>
      </p:sp>
    </p:spTree>
    <p:extLst>
      <p:ext uri="{BB962C8B-B14F-4D97-AF65-F5344CB8AC3E}">
        <p14:creationId xmlns:p14="http://schemas.microsoft.com/office/powerpoint/2010/main" val="363430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89AD0-7440-4DA2-B473-BE9BF31ABAC5}"/>
              </a:ext>
            </a:extLst>
          </p:cNvPr>
          <p:cNvSpPr>
            <a:spLocks noGrp="1"/>
          </p:cNvSpPr>
          <p:nvPr>
            <p:ph type="title"/>
          </p:nvPr>
        </p:nvSpPr>
        <p:spPr>
          <a:xfrm>
            <a:off x="1023733" y="158180"/>
            <a:ext cx="10515600" cy="1325563"/>
          </a:xfrm>
        </p:spPr>
        <p:txBody>
          <a:bodyPr>
            <a:normAutofit/>
          </a:bodyPr>
          <a:lstStyle/>
          <a:p>
            <a:r>
              <a:rPr lang="es-ES" sz="1600" b="1" dirty="0">
                <a:latin typeface="Arial" panose="020B0604020202020204" pitchFamily="34" charset="0"/>
                <a:cs typeface="Arial" panose="020B0604020202020204" pitchFamily="34" charset="0"/>
              </a:rPr>
              <a:t>LA SAGRADA FAMILIA DE NAZARET/ LA IGLESIA DE JOSÉ (Casa donde vivió la Sagrada Familia)</a:t>
            </a:r>
            <a:br>
              <a:rPr lang="es-ES" sz="1600" b="1" dirty="0">
                <a:latin typeface="Arial" panose="020B0604020202020204" pitchFamily="34" charset="0"/>
                <a:cs typeface="Arial" panose="020B0604020202020204" pitchFamily="34" charset="0"/>
              </a:rPr>
            </a:br>
            <a:endParaRPr lang="es-ES" sz="1600" b="1" dirty="0">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2558F728-86A0-44DE-A0C5-D3ECA55EB4C6}"/>
              </a:ext>
            </a:extLst>
          </p:cNvPr>
          <p:cNvPicPr>
            <a:picLocks noGrp="1" noChangeAspect="1"/>
          </p:cNvPicPr>
          <p:nvPr>
            <p:ph idx="1"/>
          </p:nvPr>
        </p:nvPicPr>
        <p:blipFill>
          <a:blip r:embed="rId2"/>
          <a:stretch>
            <a:fillRect/>
          </a:stretch>
        </p:blipFill>
        <p:spPr>
          <a:xfrm>
            <a:off x="6096000" y="1483743"/>
            <a:ext cx="5975845" cy="4254971"/>
          </a:xfrm>
          <a:prstGeom prst="rect">
            <a:avLst/>
          </a:prstGeom>
        </p:spPr>
      </p:pic>
      <p:sp>
        <p:nvSpPr>
          <p:cNvPr id="6" name="Rectangle 5">
            <a:extLst>
              <a:ext uri="{FF2B5EF4-FFF2-40B4-BE49-F238E27FC236}">
                <a16:creationId xmlns:a16="http://schemas.microsoft.com/office/drawing/2014/main" id="{C2EF6927-51D6-4836-A575-C04F77234128}"/>
              </a:ext>
            </a:extLst>
          </p:cNvPr>
          <p:cNvSpPr/>
          <p:nvPr/>
        </p:nvSpPr>
        <p:spPr>
          <a:xfrm>
            <a:off x="472951" y="1500816"/>
            <a:ext cx="4806416" cy="5016758"/>
          </a:xfrm>
          <a:prstGeom prst="rect">
            <a:avLst/>
          </a:prstGeom>
        </p:spPr>
        <p:txBody>
          <a:bodyPr wrap="square">
            <a:spAutoFit/>
          </a:bodyPr>
          <a:lstStyle/>
          <a:p>
            <a:pPr algn="just"/>
            <a:r>
              <a:rPr lang="es-ES" sz="2000" dirty="0"/>
              <a:t>La Virgen dejaría la casa de San Joaquín y Santa Ana e iría a vivir a la de su esposo (una vez que éste hubiera recibido la revelación del Ángel, de la Encarnación de la Virgen) que seguramente estaban muy cerca.</a:t>
            </a:r>
          </a:p>
          <a:p>
            <a:pPr algn="just"/>
            <a:r>
              <a:rPr lang="es-ES" sz="2000" dirty="0"/>
              <a:t>Los trabajos arqueológicos han permitido descubrir que muchas de estas casas estaban excavadas en la roca y, a veces, ampliadas exteriormente con una sencilla construcción. Algunas disponían de una bodega, de granero, de cisterna para guardar agua. De todos modos, por lo general, eran viviendas pequeñas, estrechas y poco iluminadas. La parte de la casa que se conserva de la época es la base  subterránea excavada en la roca.</a:t>
            </a:r>
            <a:endParaRPr lang="es-ES" sz="2000" dirty="0">
              <a:effectLst/>
            </a:endParaRPr>
          </a:p>
        </p:txBody>
      </p:sp>
    </p:spTree>
    <p:extLst>
      <p:ext uri="{BB962C8B-B14F-4D97-AF65-F5344CB8AC3E}">
        <p14:creationId xmlns:p14="http://schemas.microsoft.com/office/powerpoint/2010/main" val="1595857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AEEBB-4BB5-46B0-A046-6AB31C5F928A}"/>
              </a:ext>
            </a:extLst>
          </p:cNvPr>
          <p:cNvSpPr>
            <a:spLocks noGrp="1"/>
          </p:cNvSpPr>
          <p:nvPr>
            <p:ph type="title"/>
          </p:nvPr>
        </p:nvSpPr>
        <p:spPr>
          <a:xfrm>
            <a:off x="1076144" y="240883"/>
            <a:ext cx="10039711" cy="479525"/>
          </a:xfrm>
        </p:spPr>
        <p:txBody>
          <a:bodyPr>
            <a:normAutofit fontScale="90000"/>
          </a:bodyPr>
          <a:lstStyle/>
          <a:p>
            <a:r>
              <a:rPr lang="es-ES" sz="1800" b="1" dirty="0"/>
              <a:t> </a:t>
            </a:r>
            <a:r>
              <a:rPr lang="es-ES" sz="1800" b="1" dirty="0">
                <a:latin typeface="Arial" panose="020B0604020202020204" pitchFamily="34" charset="0"/>
                <a:cs typeface="Arial" panose="020B0604020202020204" pitchFamily="34" charset="0"/>
              </a:rPr>
              <a:t>GRUTA DE LA CASA DE LA SAGRADA FAMILIA (IGLESIA DE JOSÉ) CISTERNA DE AGUA Y BODEGA</a:t>
            </a:r>
          </a:p>
        </p:txBody>
      </p:sp>
      <p:pic>
        <p:nvPicPr>
          <p:cNvPr id="4" name="Content Placeholder 3">
            <a:extLst>
              <a:ext uri="{FF2B5EF4-FFF2-40B4-BE49-F238E27FC236}">
                <a16:creationId xmlns:a16="http://schemas.microsoft.com/office/drawing/2014/main" id="{727816BF-A3C0-4E8B-BF90-D22462EA1136}"/>
              </a:ext>
            </a:extLst>
          </p:cNvPr>
          <p:cNvPicPr>
            <a:picLocks noGrp="1" noChangeAspect="1"/>
          </p:cNvPicPr>
          <p:nvPr>
            <p:ph idx="1"/>
          </p:nvPr>
        </p:nvPicPr>
        <p:blipFill rotWithShape="1">
          <a:blip r:embed="rId2"/>
          <a:srcRect t="13212" b="-3720"/>
          <a:stretch/>
        </p:blipFill>
        <p:spPr>
          <a:xfrm>
            <a:off x="7280694" y="984806"/>
            <a:ext cx="4571999" cy="5506392"/>
          </a:xfrm>
          <a:prstGeom prst="rect">
            <a:avLst/>
          </a:prstGeom>
        </p:spPr>
      </p:pic>
      <p:sp>
        <p:nvSpPr>
          <p:cNvPr id="5" name="Rectangle 4">
            <a:extLst>
              <a:ext uri="{FF2B5EF4-FFF2-40B4-BE49-F238E27FC236}">
                <a16:creationId xmlns:a16="http://schemas.microsoft.com/office/drawing/2014/main" id="{477FF56B-0197-4C80-9FB8-689267D3232D}"/>
              </a:ext>
            </a:extLst>
          </p:cNvPr>
          <p:cNvSpPr/>
          <p:nvPr/>
        </p:nvSpPr>
        <p:spPr>
          <a:xfrm>
            <a:off x="552091" y="984806"/>
            <a:ext cx="6358013" cy="5632311"/>
          </a:xfrm>
          <a:prstGeom prst="rect">
            <a:avLst/>
          </a:prstGeom>
        </p:spPr>
        <p:txBody>
          <a:bodyPr wrap="square">
            <a:spAutoFit/>
          </a:bodyPr>
          <a:lstStyle/>
          <a:p>
            <a:pPr algn="just"/>
            <a:r>
              <a:rPr lang="es-ES" sz="2400" dirty="0"/>
              <a:t>El templo de San José que vemos hoy se encuentra a cien metros de la Basílica de la Anunciación. Cuando los franciscanos llegaron a Nazaret (1600)  observaron que entre los cristianos se había trasmitido una tradición popular que identificaba la iglesia con el taller de José y la casa donde vivía la Sagrada Familia. Las excavaciones sacaron a la luz restos de una primitiva iglesia Bizantina (S.V-VI)</a:t>
            </a:r>
          </a:p>
          <a:p>
            <a:pPr algn="just"/>
            <a:r>
              <a:rPr lang="es-ES" sz="2400" dirty="0">
                <a:effectLst/>
              </a:rPr>
              <a:t>Cuando ocurrió la Anunciación</a:t>
            </a:r>
            <a:r>
              <a:rPr lang="es-ES" sz="2400" dirty="0"/>
              <a:t>, María ya se había desposado con José, pero, como era tradición, todavía la esposa seguía viviendo en su casa paterna unos meses, hasta que el esposo iba a buscarla allí, donde se celebraba la fiesta, y posteriormente se trasladaban a su nuevo hogar.</a:t>
            </a:r>
            <a:endParaRPr lang="es-ES" sz="2400" dirty="0">
              <a:effectLst/>
            </a:endParaRPr>
          </a:p>
        </p:txBody>
      </p:sp>
    </p:spTree>
    <p:extLst>
      <p:ext uri="{BB962C8B-B14F-4D97-AF65-F5344CB8AC3E}">
        <p14:creationId xmlns:p14="http://schemas.microsoft.com/office/powerpoint/2010/main" val="1726229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9739ED-180D-496B-90FB-DA61D8FF7664}"/>
              </a:ext>
            </a:extLst>
          </p:cNvPr>
          <p:cNvPicPr>
            <a:picLocks noChangeAspect="1"/>
          </p:cNvPicPr>
          <p:nvPr/>
        </p:nvPicPr>
        <p:blipFill>
          <a:blip r:embed="rId2"/>
          <a:stretch>
            <a:fillRect/>
          </a:stretch>
        </p:blipFill>
        <p:spPr>
          <a:xfrm rot="5400000">
            <a:off x="27212" y="801662"/>
            <a:ext cx="5135947" cy="3844650"/>
          </a:xfrm>
          <a:prstGeom prst="rect">
            <a:avLst/>
          </a:prstGeom>
        </p:spPr>
      </p:pic>
      <p:pic>
        <p:nvPicPr>
          <p:cNvPr id="3" name="Picture 2">
            <a:extLst>
              <a:ext uri="{FF2B5EF4-FFF2-40B4-BE49-F238E27FC236}">
                <a16:creationId xmlns:a16="http://schemas.microsoft.com/office/drawing/2014/main" id="{54FC3381-9FBA-4B85-83C7-59DD9160D568}"/>
              </a:ext>
            </a:extLst>
          </p:cNvPr>
          <p:cNvPicPr>
            <a:picLocks noChangeAspect="1"/>
          </p:cNvPicPr>
          <p:nvPr/>
        </p:nvPicPr>
        <p:blipFill>
          <a:blip r:embed="rId3"/>
          <a:stretch>
            <a:fillRect/>
          </a:stretch>
        </p:blipFill>
        <p:spPr>
          <a:xfrm>
            <a:off x="7067079" y="359862"/>
            <a:ext cx="3986234" cy="5309664"/>
          </a:xfrm>
          <a:prstGeom prst="rect">
            <a:avLst/>
          </a:prstGeom>
        </p:spPr>
      </p:pic>
      <p:sp>
        <p:nvSpPr>
          <p:cNvPr id="4" name="TextBox 3">
            <a:extLst>
              <a:ext uri="{FF2B5EF4-FFF2-40B4-BE49-F238E27FC236}">
                <a16:creationId xmlns:a16="http://schemas.microsoft.com/office/drawing/2014/main" id="{0EBC50C5-CFAD-44C2-949D-5E8A68C527CE}"/>
              </a:ext>
            </a:extLst>
          </p:cNvPr>
          <p:cNvSpPr txBox="1"/>
          <p:nvPr/>
        </p:nvSpPr>
        <p:spPr>
          <a:xfrm>
            <a:off x="345057" y="5224659"/>
            <a:ext cx="5572663" cy="1477328"/>
          </a:xfrm>
          <a:prstGeom prst="rect">
            <a:avLst/>
          </a:prstGeom>
          <a:noFill/>
        </p:spPr>
        <p:txBody>
          <a:bodyPr wrap="square" rtlCol="0">
            <a:spAutoFit/>
          </a:bodyPr>
          <a:lstStyle/>
          <a:p>
            <a:r>
              <a:rPr lang="es-ES" dirty="0"/>
              <a:t>Imagen de la Sagrada Familia en la fachada de la Iglesia de San José. Esta iglesia está junto a la Basílica de la Anunciación, y se levantó sobre los restos de una casa considerada tradicionalmente como el hogar de la Sagrada Familia</a:t>
            </a:r>
          </a:p>
        </p:txBody>
      </p:sp>
      <p:sp>
        <p:nvSpPr>
          <p:cNvPr id="5" name="TextBox 4">
            <a:extLst>
              <a:ext uri="{FF2B5EF4-FFF2-40B4-BE49-F238E27FC236}">
                <a16:creationId xmlns:a16="http://schemas.microsoft.com/office/drawing/2014/main" id="{2FF5E9FE-BD4D-4536-863C-F0A46573242D}"/>
              </a:ext>
            </a:extLst>
          </p:cNvPr>
          <p:cNvSpPr txBox="1"/>
          <p:nvPr/>
        </p:nvSpPr>
        <p:spPr>
          <a:xfrm>
            <a:off x="7205101" y="5851807"/>
            <a:ext cx="3986234" cy="646331"/>
          </a:xfrm>
          <a:prstGeom prst="rect">
            <a:avLst/>
          </a:prstGeom>
          <a:noFill/>
        </p:spPr>
        <p:txBody>
          <a:bodyPr wrap="square" rtlCol="0">
            <a:spAutoFit/>
          </a:bodyPr>
          <a:lstStyle/>
          <a:p>
            <a:r>
              <a:rPr lang="es-ES" dirty="0"/>
              <a:t>Imagen de San José en el complejo de la Basílica de la Anunciación</a:t>
            </a:r>
          </a:p>
        </p:txBody>
      </p:sp>
    </p:spTree>
    <p:extLst>
      <p:ext uri="{BB962C8B-B14F-4D97-AF65-F5344CB8AC3E}">
        <p14:creationId xmlns:p14="http://schemas.microsoft.com/office/powerpoint/2010/main" val="137906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57EC98-B7F6-4323-94E5-4AEEE2C97C42}"/>
              </a:ext>
            </a:extLst>
          </p:cNvPr>
          <p:cNvPicPr>
            <a:picLocks noChangeAspect="1"/>
          </p:cNvPicPr>
          <p:nvPr/>
        </p:nvPicPr>
        <p:blipFill>
          <a:blip r:embed="rId2"/>
          <a:stretch>
            <a:fillRect/>
          </a:stretch>
        </p:blipFill>
        <p:spPr>
          <a:xfrm>
            <a:off x="2474135" y="384645"/>
            <a:ext cx="9717865" cy="6088710"/>
          </a:xfrm>
          <a:prstGeom prst="rect">
            <a:avLst/>
          </a:prstGeom>
        </p:spPr>
      </p:pic>
      <p:sp>
        <p:nvSpPr>
          <p:cNvPr id="4" name="TextBox 3">
            <a:extLst>
              <a:ext uri="{FF2B5EF4-FFF2-40B4-BE49-F238E27FC236}">
                <a16:creationId xmlns:a16="http://schemas.microsoft.com/office/drawing/2014/main" id="{805D518E-268B-4795-9DEB-7611B123A3C7}"/>
              </a:ext>
            </a:extLst>
          </p:cNvPr>
          <p:cNvSpPr txBox="1"/>
          <p:nvPr/>
        </p:nvSpPr>
        <p:spPr>
          <a:xfrm>
            <a:off x="495195" y="1997839"/>
            <a:ext cx="1730419" cy="3416320"/>
          </a:xfrm>
          <a:prstGeom prst="rect">
            <a:avLst/>
          </a:prstGeom>
          <a:noFill/>
        </p:spPr>
        <p:txBody>
          <a:bodyPr wrap="square" rtlCol="0">
            <a:spAutoFit/>
          </a:bodyPr>
          <a:lstStyle/>
          <a:p>
            <a:r>
              <a:rPr lang="es-ES" b="1" dirty="0"/>
              <a:t>Resto de vivienda de la época; como decimos, tenían una parte excavada en a roca –que es la que se conserva- y que se usaba como bodega, almacén o taller </a:t>
            </a:r>
          </a:p>
        </p:txBody>
      </p:sp>
    </p:spTree>
    <p:extLst>
      <p:ext uri="{BB962C8B-B14F-4D97-AF65-F5344CB8AC3E}">
        <p14:creationId xmlns:p14="http://schemas.microsoft.com/office/powerpoint/2010/main" val="167291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F84028-FCA8-4DEB-820A-53B3E5BD1F00}"/>
              </a:ext>
            </a:extLst>
          </p:cNvPr>
          <p:cNvPicPr>
            <a:picLocks noChangeAspect="1"/>
          </p:cNvPicPr>
          <p:nvPr/>
        </p:nvPicPr>
        <p:blipFill>
          <a:blip r:embed="rId2"/>
          <a:stretch>
            <a:fillRect/>
          </a:stretch>
        </p:blipFill>
        <p:spPr>
          <a:xfrm>
            <a:off x="-789079" y="0"/>
            <a:ext cx="13535847" cy="7085239"/>
          </a:xfrm>
          <a:prstGeom prst="rect">
            <a:avLst/>
          </a:prstGeom>
        </p:spPr>
      </p:pic>
      <p:sp>
        <p:nvSpPr>
          <p:cNvPr id="3" name="Rectangle 2">
            <a:extLst>
              <a:ext uri="{FF2B5EF4-FFF2-40B4-BE49-F238E27FC236}">
                <a16:creationId xmlns:a16="http://schemas.microsoft.com/office/drawing/2014/main" id="{8F40085A-8830-4DDE-B816-3FACC695F6DA}"/>
              </a:ext>
            </a:extLst>
          </p:cNvPr>
          <p:cNvSpPr/>
          <p:nvPr/>
        </p:nvSpPr>
        <p:spPr>
          <a:xfrm>
            <a:off x="138023" y="138023"/>
            <a:ext cx="11387275" cy="2923877"/>
          </a:xfrm>
          <a:prstGeom prst="rect">
            <a:avLst/>
          </a:prstGeom>
        </p:spPr>
        <p:txBody>
          <a:bodyPr wrap="square">
            <a:spAutoFit/>
          </a:bodyPr>
          <a:lstStyle/>
          <a:p>
            <a:pPr algn="just"/>
            <a:r>
              <a:rPr lang="es-ES" sz="1600" b="1" dirty="0">
                <a:latin typeface="Arial" panose="020B0604020202020204" pitchFamily="34" charset="0"/>
                <a:cs typeface="Arial" panose="020B0604020202020204" pitchFamily="34" charset="0"/>
              </a:rPr>
              <a:t>MONTE DE LA PRECIPITACIÓN O DEL SALTO</a:t>
            </a:r>
          </a:p>
          <a:p>
            <a:pPr algn="just"/>
            <a:r>
              <a:rPr lang="es-ES" sz="2400" dirty="0"/>
              <a:t>Monte del precipicio o Monte </a:t>
            </a:r>
            <a:r>
              <a:rPr lang="es-ES" sz="2400" dirty="0" err="1"/>
              <a:t>Kedumin</a:t>
            </a:r>
            <a:r>
              <a:rPr lang="es-ES" sz="2400" dirty="0"/>
              <a:t> (en hebreo) también conocido como el monte del salto, está situado en la Baja Galilea, cerca de la ciudad de Nazaret.</a:t>
            </a:r>
          </a:p>
          <a:p>
            <a:pPr algn="just"/>
            <a:r>
              <a:rPr lang="es-ES" sz="2400" dirty="0"/>
              <a:t>Los cristianos creen que fue el lugar del rechazo de Jesús que se describe en </a:t>
            </a:r>
            <a:r>
              <a:rPr lang="es-ES" sz="2400" dirty="0" err="1"/>
              <a:t>Lc</a:t>
            </a:r>
            <a:r>
              <a:rPr lang="es-ES" sz="2400" dirty="0"/>
              <a:t> 4: 29-30. El pueblo de Nazaret no aceptó a Jesús como el Mesías y trató de empujarlo de la montaña, pero El pasó por en medio de ellos y se fue.</a:t>
            </a:r>
          </a:p>
          <a:p>
            <a:pPr algn="just"/>
            <a:br>
              <a:rPr lang="es-ES" sz="2400" dirty="0"/>
            </a:br>
            <a:endParaRPr lang="es-ES" sz="2400" dirty="0">
              <a:effectLst/>
            </a:endParaRPr>
          </a:p>
        </p:txBody>
      </p:sp>
    </p:spTree>
    <p:extLst>
      <p:ext uri="{BB962C8B-B14F-4D97-AF65-F5344CB8AC3E}">
        <p14:creationId xmlns:p14="http://schemas.microsoft.com/office/powerpoint/2010/main" val="710764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315ACB-1F8A-4579-AAA3-7F95B63B38D3}"/>
              </a:ext>
            </a:extLst>
          </p:cNvPr>
          <p:cNvPicPr>
            <a:picLocks noChangeAspect="1"/>
          </p:cNvPicPr>
          <p:nvPr/>
        </p:nvPicPr>
        <p:blipFill>
          <a:blip r:embed="rId2"/>
          <a:stretch>
            <a:fillRect/>
          </a:stretch>
        </p:blipFill>
        <p:spPr>
          <a:xfrm>
            <a:off x="184297" y="134411"/>
            <a:ext cx="11823405" cy="7276460"/>
          </a:xfrm>
          <a:prstGeom prst="rect">
            <a:avLst/>
          </a:prstGeom>
        </p:spPr>
      </p:pic>
    </p:spTree>
    <p:extLst>
      <p:ext uri="{BB962C8B-B14F-4D97-AF65-F5344CB8AC3E}">
        <p14:creationId xmlns:p14="http://schemas.microsoft.com/office/powerpoint/2010/main" val="1499708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BD06D5-80AE-4586-A800-C48DFD978C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137BB38-18B5-42DA-80DD-24A104BC3221}"/>
              </a:ext>
            </a:extLst>
          </p:cNvPr>
          <p:cNvSpPr txBox="1"/>
          <p:nvPr/>
        </p:nvSpPr>
        <p:spPr>
          <a:xfrm>
            <a:off x="786809" y="574158"/>
            <a:ext cx="10781414"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VISTA DE NAZARET DESDE EL MONTE DE LA PRECIPITACIÓN</a:t>
            </a:r>
          </a:p>
        </p:txBody>
      </p:sp>
    </p:spTree>
    <p:extLst>
      <p:ext uri="{BB962C8B-B14F-4D97-AF65-F5344CB8AC3E}">
        <p14:creationId xmlns:p14="http://schemas.microsoft.com/office/powerpoint/2010/main" val="2234284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442AE2-45DE-457B-9C31-52732D8E88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20144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2FB986-BFFF-4E07-B757-23B8FD6D8B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945F762-41BF-44E3-B806-64EE4309CE11}"/>
              </a:ext>
            </a:extLst>
          </p:cNvPr>
          <p:cNvSpPr txBox="1"/>
          <p:nvPr/>
        </p:nvSpPr>
        <p:spPr>
          <a:xfrm>
            <a:off x="310551" y="138023"/>
            <a:ext cx="11645659" cy="646331"/>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EL MONTE TABOR,  SITUADO EN LA BAJA GALILEA, </a:t>
            </a:r>
            <a:r>
              <a:rPr lang="es-ES" dirty="0"/>
              <a:t>visto desde el monte de la Precipitación. El Tabor sólo se eleva 300 metros de las tierras circundantes y está a 558 metros sobre el nivel del mar. Al pie Naím y más  cerca Nazaret</a:t>
            </a:r>
          </a:p>
        </p:txBody>
      </p:sp>
    </p:spTree>
    <p:extLst>
      <p:ext uri="{BB962C8B-B14F-4D97-AF65-F5344CB8AC3E}">
        <p14:creationId xmlns:p14="http://schemas.microsoft.com/office/powerpoint/2010/main" val="1858428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81C84-040C-4CAD-A7D4-D63894053433}"/>
              </a:ext>
            </a:extLst>
          </p:cNvPr>
          <p:cNvSpPr>
            <a:spLocks noGrp="1"/>
          </p:cNvSpPr>
          <p:nvPr>
            <p:ph type="title"/>
          </p:nvPr>
        </p:nvSpPr>
        <p:spPr>
          <a:xfrm>
            <a:off x="1073887" y="500062"/>
            <a:ext cx="10515600" cy="1325563"/>
          </a:xfrm>
        </p:spPr>
        <p:txBody>
          <a:bodyPr/>
          <a:lstStyle/>
          <a:p>
            <a:r>
              <a:rPr lang="es-ES" sz="1600" b="1" dirty="0">
                <a:latin typeface="Arial" panose="020B0604020202020204" pitchFamily="34" charset="0"/>
                <a:cs typeface="Arial" panose="020B0604020202020204" pitchFamily="34" charset="0"/>
              </a:rPr>
              <a:t>BASÍLICA DE LAS BODAS DE CANÁ</a:t>
            </a:r>
            <a:br>
              <a:rPr lang="es-ES" dirty="0"/>
            </a:br>
            <a:endParaRPr lang="es-ES" dirty="0"/>
          </a:p>
        </p:txBody>
      </p:sp>
      <p:sp>
        <p:nvSpPr>
          <p:cNvPr id="3" name="Content Placeholder 2">
            <a:extLst>
              <a:ext uri="{FF2B5EF4-FFF2-40B4-BE49-F238E27FC236}">
                <a16:creationId xmlns:a16="http://schemas.microsoft.com/office/drawing/2014/main" id="{4FBF6CF8-67E5-41C2-911A-DDDFB15A0B91}"/>
              </a:ext>
            </a:extLst>
          </p:cNvPr>
          <p:cNvSpPr>
            <a:spLocks noGrp="1"/>
          </p:cNvSpPr>
          <p:nvPr>
            <p:ph idx="1"/>
          </p:nvPr>
        </p:nvSpPr>
        <p:spPr>
          <a:xfrm>
            <a:off x="838200" y="1825625"/>
            <a:ext cx="3670005" cy="2491194"/>
          </a:xfrm>
        </p:spPr>
        <p:txBody>
          <a:bodyPr>
            <a:normAutofit fontScale="25000" lnSpcReduction="20000"/>
          </a:bodyPr>
          <a:lstStyle/>
          <a:p>
            <a:pPr marL="0" indent="0">
              <a:buNone/>
            </a:pPr>
            <a:r>
              <a:rPr lang="es-ES" sz="9600" dirty="0"/>
              <a:t>San Juan es el único evangelista que narra el primer milagro de Jesús, realizado durante aquella celebración en Caná: a petición de la Virgen, convierte el agua en vino. También sitúa en esta población de Galilea el segundo milagro: la curación del hijo de un funcionario real, que estaba enfermo en Cafarnaúm.</a:t>
            </a:r>
          </a:p>
          <a:p>
            <a:pPr marL="0" indent="0">
              <a:buNone/>
            </a:pPr>
            <a:r>
              <a:rPr lang="es-ES" sz="9600" dirty="0"/>
              <a:t>En la foto reciente unos cristianos eritreos han celebrado en la basílica un bautizo</a:t>
            </a:r>
          </a:p>
          <a:p>
            <a:pPr marL="0" indent="0">
              <a:buNone/>
            </a:pPr>
            <a:br>
              <a:rPr lang="es-ES" sz="7000" dirty="0"/>
            </a:br>
            <a:endParaRPr lang="es-ES" sz="7000" dirty="0"/>
          </a:p>
          <a:p>
            <a:endParaRPr lang="es-ES" dirty="0"/>
          </a:p>
        </p:txBody>
      </p:sp>
      <p:pic>
        <p:nvPicPr>
          <p:cNvPr id="5" name="Picture 4">
            <a:extLst>
              <a:ext uri="{FF2B5EF4-FFF2-40B4-BE49-F238E27FC236}">
                <a16:creationId xmlns:a16="http://schemas.microsoft.com/office/drawing/2014/main" id="{7A610481-CABA-4210-A45E-4D7E9634C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8873" y="1162843"/>
            <a:ext cx="4380613" cy="6260713"/>
          </a:xfrm>
          <a:prstGeom prst="rect">
            <a:avLst/>
          </a:prstGeom>
        </p:spPr>
      </p:pic>
    </p:spTree>
    <p:extLst>
      <p:ext uri="{BB962C8B-B14F-4D97-AF65-F5344CB8AC3E}">
        <p14:creationId xmlns:p14="http://schemas.microsoft.com/office/powerpoint/2010/main" val="855214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72DC54-EBC0-4C49-AE17-9412B3543056}"/>
              </a:ext>
            </a:extLst>
          </p:cNvPr>
          <p:cNvPicPr>
            <a:picLocks noChangeAspect="1"/>
          </p:cNvPicPr>
          <p:nvPr/>
        </p:nvPicPr>
        <p:blipFill>
          <a:blip r:embed="rId2"/>
          <a:stretch>
            <a:fillRect/>
          </a:stretch>
        </p:blipFill>
        <p:spPr>
          <a:xfrm>
            <a:off x="483339" y="148856"/>
            <a:ext cx="5143500" cy="6858000"/>
          </a:xfrm>
          <a:prstGeom prst="rect">
            <a:avLst/>
          </a:prstGeom>
        </p:spPr>
      </p:pic>
      <p:sp>
        <p:nvSpPr>
          <p:cNvPr id="3" name="Rectangle 2">
            <a:extLst>
              <a:ext uri="{FF2B5EF4-FFF2-40B4-BE49-F238E27FC236}">
                <a16:creationId xmlns:a16="http://schemas.microsoft.com/office/drawing/2014/main" id="{05C84B4A-FD0D-4442-9F0A-948B941133C1}"/>
              </a:ext>
            </a:extLst>
          </p:cNvPr>
          <p:cNvSpPr/>
          <p:nvPr/>
        </p:nvSpPr>
        <p:spPr>
          <a:xfrm>
            <a:off x="3048000" y="3105835"/>
            <a:ext cx="6096000" cy="646331"/>
          </a:xfrm>
          <a:prstGeom prst="rect">
            <a:avLst/>
          </a:prstGeom>
        </p:spPr>
        <p:txBody>
          <a:bodyPr>
            <a:spAutoFit/>
          </a:bodyPr>
          <a:lstStyle/>
          <a:p>
            <a:br>
              <a:rPr lang="es-ES" dirty="0"/>
            </a:br>
            <a:r>
              <a:rPr lang="es-ES" dirty="0"/>
              <a:t> </a:t>
            </a:r>
            <a:endParaRPr lang="es-ES" dirty="0">
              <a:effectLst/>
            </a:endParaRPr>
          </a:p>
        </p:txBody>
      </p:sp>
      <p:sp>
        <p:nvSpPr>
          <p:cNvPr id="4" name="Rectangle 3">
            <a:extLst>
              <a:ext uri="{FF2B5EF4-FFF2-40B4-BE49-F238E27FC236}">
                <a16:creationId xmlns:a16="http://schemas.microsoft.com/office/drawing/2014/main" id="{B2741B96-4391-4DF2-9F96-8F2C495E16B0}"/>
              </a:ext>
            </a:extLst>
          </p:cNvPr>
          <p:cNvSpPr/>
          <p:nvPr/>
        </p:nvSpPr>
        <p:spPr>
          <a:xfrm>
            <a:off x="3048000" y="3105835"/>
            <a:ext cx="6096000" cy="646331"/>
          </a:xfrm>
          <a:prstGeom prst="rect">
            <a:avLst/>
          </a:prstGeom>
        </p:spPr>
        <p:txBody>
          <a:bodyPr>
            <a:spAutoFit/>
          </a:bodyPr>
          <a:lstStyle/>
          <a:p>
            <a:br>
              <a:rPr lang="es-ES" dirty="0"/>
            </a:br>
            <a:r>
              <a:rPr lang="es-ES" dirty="0"/>
              <a:t> </a:t>
            </a:r>
            <a:endParaRPr lang="es-ES" dirty="0">
              <a:effectLst/>
            </a:endParaRPr>
          </a:p>
        </p:txBody>
      </p:sp>
      <p:sp>
        <p:nvSpPr>
          <p:cNvPr id="7" name="Rectangle 6">
            <a:extLst>
              <a:ext uri="{FF2B5EF4-FFF2-40B4-BE49-F238E27FC236}">
                <a16:creationId xmlns:a16="http://schemas.microsoft.com/office/drawing/2014/main" id="{6DA677A1-1AB5-4A6F-9A9F-CEE9E7A82475}"/>
              </a:ext>
            </a:extLst>
          </p:cNvPr>
          <p:cNvSpPr/>
          <p:nvPr/>
        </p:nvSpPr>
        <p:spPr>
          <a:xfrm>
            <a:off x="8612372" y="3105835"/>
            <a:ext cx="531628" cy="646331"/>
          </a:xfrm>
          <a:prstGeom prst="rect">
            <a:avLst/>
          </a:prstGeom>
        </p:spPr>
        <p:txBody>
          <a:bodyPr wrap="square">
            <a:spAutoFit/>
          </a:bodyPr>
          <a:lstStyle/>
          <a:p>
            <a:br>
              <a:rPr lang="es-ES" dirty="0"/>
            </a:br>
            <a:endParaRPr lang="es-ES" dirty="0">
              <a:effectLst/>
            </a:endParaRPr>
          </a:p>
        </p:txBody>
      </p:sp>
      <p:sp>
        <p:nvSpPr>
          <p:cNvPr id="10" name="Rectangle 9">
            <a:extLst>
              <a:ext uri="{FF2B5EF4-FFF2-40B4-BE49-F238E27FC236}">
                <a16:creationId xmlns:a16="http://schemas.microsoft.com/office/drawing/2014/main" id="{E700647E-69B3-461B-B0ED-6FA807F3BFCD}"/>
              </a:ext>
            </a:extLst>
          </p:cNvPr>
          <p:cNvSpPr/>
          <p:nvPr/>
        </p:nvSpPr>
        <p:spPr>
          <a:xfrm>
            <a:off x="3048000" y="3105835"/>
            <a:ext cx="6096000" cy="646331"/>
          </a:xfrm>
          <a:prstGeom prst="rect">
            <a:avLst/>
          </a:prstGeom>
        </p:spPr>
        <p:txBody>
          <a:bodyPr>
            <a:spAutoFit/>
          </a:bodyPr>
          <a:lstStyle/>
          <a:p>
            <a:br>
              <a:rPr lang="es-ES" dirty="0"/>
            </a:br>
            <a:endParaRPr lang="es-ES" dirty="0">
              <a:effectLst/>
            </a:endParaRPr>
          </a:p>
        </p:txBody>
      </p:sp>
      <p:pic>
        <p:nvPicPr>
          <p:cNvPr id="11" name="Picture 10">
            <a:extLst>
              <a:ext uri="{FF2B5EF4-FFF2-40B4-BE49-F238E27FC236}">
                <a16:creationId xmlns:a16="http://schemas.microsoft.com/office/drawing/2014/main" id="{0A48F6A9-EDF9-4EA7-B8F9-62438D0C4C5A}"/>
              </a:ext>
            </a:extLst>
          </p:cNvPr>
          <p:cNvPicPr>
            <a:picLocks noChangeAspect="1"/>
          </p:cNvPicPr>
          <p:nvPr/>
        </p:nvPicPr>
        <p:blipFill>
          <a:blip r:embed="rId3"/>
          <a:stretch>
            <a:fillRect/>
          </a:stretch>
        </p:blipFill>
        <p:spPr>
          <a:xfrm>
            <a:off x="7052930" y="175438"/>
            <a:ext cx="4655731" cy="6207641"/>
          </a:xfrm>
          <a:prstGeom prst="rect">
            <a:avLst/>
          </a:prstGeom>
        </p:spPr>
      </p:pic>
    </p:spTree>
    <p:extLst>
      <p:ext uri="{BB962C8B-B14F-4D97-AF65-F5344CB8AC3E}">
        <p14:creationId xmlns:p14="http://schemas.microsoft.com/office/powerpoint/2010/main" val="18068504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512BB-7563-4AD7-9EB7-08ED6E6A5C52}"/>
              </a:ext>
            </a:extLst>
          </p:cNvPr>
          <p:cNvSpPr>
            <a:spLocks noGrp="1"/>
          </p:cNvSpPr>
          <p:nvPr>
            <p:ph type="title"/>
          </p:nvPr>
        </p:nvSpPr>
        <p:spPr/>
        <p:txBody>
          <a:bodyPr>
            <a:normAutofit/>
          </a:bodyPr>
          <a:lstStyle/>
          <a:p>
            <a:r>
              <a:rPr lang="es-ES" sz="1600" b="1" dirty="0">
                <a:latin typeface="Arial" panose="020B0604020202020204" pitchFamily="34" charset="0"/>
                <a:cs typeface="Arial" panose="020B0604020202020204" pitchFamily="34" charset="0"/>
              </a:rPr>
              <a:t>TINAJAS DE PIEDRA, Caná</a:t>
            </a:r>
          </a:p>
        </p:txBody>
      </p:sp>
      <p:pic>
        <p:nvPicPr>
          <p:cNvPr id="5" name="Content Placeholder 4">
            <a:extLst>
              <a:ext uri="{FF2B5EF4-FFF2-40B4-BE49-F238E27FC236}">
                <a16:creationId xmlns:a16="http://schemas.microsoft.com/office/drawing/2014/main" id="{FA4D015A-3988-4322-9B7D-D57C4700656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27851" y="850604"/>
            <a:ext cx="3825949" cy="6007395"/>
          </a:xfrm>
        </p:spPr>
      </p:pic>
      <p:sp>
        <p:nvSpPr>
          <p:cNvPr id="6" name="Rectangle 5">
            <a:extLst>
              <a:ext uri="{FF2B5EF4-FFF2-40B4-BE49-F238E27FC236}">
                <a16:creationId xmlns:a16="http://schemas.microsoft.com/office/drawing/2014/main" id="{E59AF578-05EB-4C97-B0B2-9E6803C11B0E}"/>
              </a:ext>
            </a:extLst>
          </p:cNvPr>
          <p:cNvSpPr/>
          <p:nvPr/>
        </p:nvSpPr>
        <p:spPr>
          <a:xfrm>
            <a:off x="852225" y="1669122"/>
            <a:ext cx="4818321" cy="4524315"/>
          </a:xfrm>
          <a:prstGeom prst="rect">
            <a:avLst/>
          </a:prstGeom>
        </p:spPr>
        <p:txBody>
          <a:bodyPr wrap="square">
            <a:spAutoFit/>
          </a:bodyPr>
          <a:lstStyle/>
          <a:p>
            <a:r>
              <a:rPr lang="es-ES" sz="2400" dirty="0"/>
              <a:t>Tinajas de piedra para el agua con la que  se purificaban los judíos.</a:t>
            </a:r>
          </a:p>
          <a:p>
            <a:r>
              <a:rPr lang="es-ES" sz="2400" dirty="0">
                <a:effectLst/>
              </a:rPr>
              <a:t>El agua que Jesús transformó en vino procedía probablemente de una tinaja de este tipo y contenía el agua para la purificación.</a:t>
            </a:r>
          </a:p>
          <a:p>
            <a:r>
              <a:rPr lang="es-ES" sz="2400" dirty="0">
                <a:effectLst/>
              </a:rPr>
              <a:t>Una de las innumerables nor</a:t>
            </a:r>
            <a:r>
              <a:rPr lang="es-ES" sz="2400" dirty="0"/>
              <a:t>mas de los judíos era la de procurar que los líquidos no se mezclasen en absoluto; por ello las tinajas para contener los líquidos eran de piedra y no de barro, material más poroso</a:t>
            </a:r>
            <a:endParaRPr lang="es-ES" sz="2400" dirty="0">
              <a:effectLst/>
            </a:endParaRPr>
          </a:p>
        </p:txBody>
      </p:sp>
    </p:spTree>
    <p:extLst>
      <p:ext uri="{BB962C8B-B14F-4D97-AF65-F5344CB8AC3E}">
        <p14:creationId xmlns:p14="http://schemas.microsoft.com/office/powerpoint/2010/main" val="34521579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2BA3ED-AB81-4CB9-920C-700D4C635923}"/>
              </a:ext>
            </a:extLst>
          </p:cNvPr>
          <p:cNvPicPr>
            <a:picLocks noChangeAspect="1"/>
          </p:cNvPicPr>
          <p:nvPr/>
        </p:nvPicPr>
        <p:blipFill>
          <a:blip r:embed="rId2"/>
          <a:stretch>
            <a:fillRect/>
          </a:stretch>
        </p:blipFill>
        <p:spPr>
          <a:xfrm>
            <a:off x="362309" y="8810"/>
            <a:ext cx="10759347" cy="6849190"/>
          </a:xfrm>
          <a:prstGeom prst="rect">
            <a:avLst/>
          </a:prstGeom>
        </p:spPr>
      </p:pic>
      <p:sp>
        <p:nvSpPr>
          <p:cNvPr id="2" name="Rectangle 1">
            <a:extLst>
              <a:ext uri="{FF2B5EF4-FFF2-40B4-BE49-F238E27FC236}">
                <a16:creationId xmlns:a16="http://schemas.microsoft.com/office/drawing/2014/main" id="{23E58ED8-080D-455B-AA80-7DF0BD956EF1}"/>
              </a:ext>
            </a:extLst>
          </p:cNvPr>
          <p:cNvSpPr/>
          <p:nvPr/>
        </p:nvSpPr>
        <p:spPr>
          <a:xfrm>
            <a:off x="900223" y="531099"/>
            <a:ext cx="10008782" cy="3693319"/>
          </a:xfrm>
          <a:prstGeom prst="rect">
            <a:avLst/>
          </a:prstGeom>
        </p:spPr>
        <p:txBody>
          <a:bodyPr wrap="square">
            <a:spAutoFit/>
          </a:bodyPr>
          <a:lstStyle/>
          <a:p>
            <a:pPr algn="just"/>
            <a:r>
              <a:rPr lang="es-ES" dirty="0"/>
              <a:t>				</a:t>
            </a:r>
            <a:r>
              <a:rPr lang="es-ES" b="1" dirty="0">
                <a:latin typeface="Arial" panose="020B0604020202020204" pitchFamily="34" charset="0"/>
                <a:cs typeface="Arial" panose="020B0604020202020204" pitchFamily="34" charset="0"/>
              </a:rPr>
              <a:t>MONTE TABOR</a:t>
            </a:r>
          </a:p>
          <a:p>
            <a:pPr algn="just"/>
            <a:endParaRPr lang="es-ES" dirty="0"/>
          </a:p>
          <a:p>
            <a:pPr algn="just"/>
            <a:r>
              <a:rPr lang="es-ES" dirty="0"/>
              <a:t>…se llevó a Pedro, a Juan y a Santiago y subió al monte para orar. Mientras Él oraba, cambió el aspecto de su rostro, y su vestido se volvió blanco y muy brillante. En esto, dos hombres empezaron a hablar con él: eran Moisés y Elías… Y Pedro dijo, Señor, ¡qué bien se está aquí!, hagamos tres tiendas…</a:t>
            </a:r>
          </a:p>
          <a:p>
            <a:pPr algn="just"/>
            <a:endParaRPr lang="es-ES" dirty="0"/>
          </a:p>
          <a:p>
            <a:pPr algn="just"/>
            <a:r>
              <a:rPr lang="es-ES" dirty="0"/>
              <a:t>La exploraciones arqueológicas han puesto de manifiesto la existencia de un santuario en el s. IV o V, que algunos testimonios lo atribuyen a santa Elena ,la madre del emperador Constantino, y que conmemoraría el episodio de la Transfiguración </a:t>
            </a:r>
          </a:p>
          <a:p>
            <a:pPr algn="just"/>
            <a:endParaRPr lang="es-ES" dirty="0">
              <a:effectLst/>
            </a:endParaRPr>
          </a:p>
          <a:p>
            <a:pPr algn="just"/>
            <a:r>
              <a:rPr lang="es-ES" dirty="0"/>
              <a:t>Tras numerosas construcciones y derribos los franciscanos, en 1631, construyeron una nueva basílica terminada en 1924.</a:t>
            </a:r>
          </a:p>
          <a:p>
            <a:pPr algn="just"/>
            <a:endParaRPr lang="es-ES" dirty="0">
              <a:effectLst/>
            </a:endParaRPr>
          </a:p>
        </p:txBody>
      </p:sp>
    </p:spTree>
    <p:extLst>
      <p:ext uri="{BB962C8B-B14F-4D97-AF65-F5344CB8AC3E}">
        <p14:creationId xmlns:p14="http://schemas.microsoft.com/office/powerpoint/2010/main" val="71576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6085D7-DAA6-4EEE-AFF0-23C9E5751DCE}"/>
              </a:ext>
            </a:extLst>
          </p:cNvPr>
          <p:cNvPicPr>
            <a:picLocks noChangeAspect="1"/>
          </p:cNvPicPr>
          <p:nvPr/>
        </p:nvPicPr>
        <p:blipFill>
          <a:blip r:embed="rId2"/>
          <a:stretch>
            <a:fillRect/>
          </a:stretch>
        </p:blipFill>
        <p:spPr>
          <a:xfrm>
            <a:off x="472513" y="1381087"/>
            <a:ext cx="4273370" cy="5114261"/>
          </a:xfrm>
          <a:prstGeom prst="rect">
            <a:avLst/>
          </a:prstGeom>
        </p:spPr>
      </p:pic>
      <p:sp>
        <p:nvSpPr>
          <p:cNvPr id="3" name="Rectangle 2">
            <a:extLst>
              <a:ext uri="{FF2B5EF4-FFF2-40B4-BE49-F238E27FC236}">
                <a16:creationId xmlns:a16="http://schemas.microsoft.com/office/drawing/2014/main" id="{BCF5324D-0601-4DF9-8E21-1F29D3D62717}"/>
              </a:ext>
            </a:extLst>
          </p:cNvPr>
          <p:cNvSpPr/>
          <p:nvPr/>
        </p:nvSpPr>
        <p:spPr>
          <a:xfrm>
            <a:off x="645041" y="361530"/>
            <a:ext cx="10594457" cy="1077218"/>
          </a:xfrm>
          <a:prstGeom prst="rect">
            <a:avLst/>
          </a:prstGeom>
        </p:spPr>
        <p:txBody>
          <a:bodyPr wrap="square">
            <a:spAutoFit/>
          </a:bodyPr>
          <a:lstStyle/>
          <a:p>
            <a:pPr algn="just"/>
            <a:r>
              <a:rPr lang="es-ES" sz="1600" b="1" dirty="0">
                <a:latin typeface="Arial" panose="020B0604020202020204" pitchFamily="34" charset="0"/>
                <a:cs typeface="Arial" panose="020B0604020202020204" pitchFamily="34" charset="0"/>
              </a:rPr>
              <a:t>MONTE TABOR. BASILICA DE LA TRANSFIGURACIÓN (llanura de </a:t>
            </a:r>
            <a:r>
              <a:rPr lang="es-ES" sz="1600" b="1" dirty="0" err="1">
                <a:latin typeface="Arial" panose="020B0604020202020204" pitchFamily="34" charset="0"/>
                <a:cs typeface="Arial" panose="020B0604020202020204" pitchFamily="34" charset="0"/>
              </a:rPr>
              <a:t>Esdrelón</a:t>
            </a:r>
            <a:r>
              <a:rPr lang="es-ES" sz="1600" b="1" dirty="0">
                <a:latin typeface="Arial" panose="020B0604020202020204" pitchFamily="34" charset="0"/>
                <a:cs typeface="Arial" panose="020B0604020202020204" pitchFamily="34" charset="0"/>
              </a:rPr>
              <a:t>, o</a:t>
            </a:r>
            <a:r>
              <a:rPr lang="es-ES" b="1" dirty="0">
                <a:latin typeface="Arial" panose="020B0604020202020204" pitchFamily="34" charset="0"/>
                <a:cs typeface="Arial" panose="020B0604020202020204" pitchFamily="34" charset="0"/>
              </a:rPr>
              <a:t> Valle de Jezreel</a:t>
            </a:r>
            <a:r>
              <a:rPr lang="es-ES" sz="1600" b="1" dirty="0">
                <a:latin typeface="Arial" panose="020B0604020202020204" pitchFamily="34" charset="0"/>
                <a:cs typeface="Arial" panose="020B0604020202020204" pitchFamily="34" charset="0"/>
              </a:rPr>
              <a:t>)</a:t>
            </a:r>
            <a:r>
              <a:rPr lang="es-ES" sz="2800" b="1" dirty="0">
                <a:latin typeface="Arial" panose="020B0604020202020204" pitchFamily="34" charset="0"/>
                <a:cs typeface="Arial" panose="020B0604020202020204" pitchFamily="34" charset="0"/>
              </a:rPr>
              <a:t>.  </a:t>
            </a:r>
            <a:r>
              <a:rPr lang="es-ES" dirty="0"/>
              <a:t>.</a:t>
            </a:r>
          </a:p>
          <a:p>
            <a:br>
              <a:rPr lang="es-ES" dirty="0"/>
            </a:br>
            <a:endParaRPr lang="es-ES" dirty="0">
              <a:effectLst/>
            </a:endParaRPr>
          </a:p>
        </p:txBody>
      </p:sp>
      <p:pic>
        <p:nvPicPr>
          <p:cNvPr id="5" name="Picture 4">
            <a:extLst>
              <a:ext uri="{FF2B5EF4-FFF2-40B4-BE49-F238E27FC236}">
                <a16:creationId xmlns:a16="http://schemas.microsoft.com/office/drawing/2014/main" id="{BC27FCA0-4E74-4970-BE05-6931068223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1768" y="1900938"/>
            <a:ext cx="6740744" cy="4074560"/>
          </a:xfrm>
          <a:prstGeom prst="rect">
            <a:avLst/>
          </a:prstGeom>
        </p:spPr>
      </p:pic>
    </p:spTree>
    <p:extLst>
      <p:ext uri="{BB962C8B-B14F-4D97-AF65-F5344CB8AC3E}">
        <p14:creationId xmlns:p14="http://schemas.microsoft.com/office/powerpoint/2010/main" val="3494496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AB790F9-A04D-4397-8D1E-0F9FBA034293}"/>
              </a:ext>
            </a:extLst>
          </p:cNvPr>
          <p:cNvSpPr>
            <a:spLocks noGrp="1"/>
          </p:cNvSpPr>
          <p:nvPr>
            <p:ph type="title"/>
          </p:nvPr>
        </p:nvSpPr>
        <p:spPr>
          <a:xfrm>
            <a:off x="838200" y="216619"/>
            <a:ext cx="10515600" cy="757130"/>
          </a:xfrm>
          <a:prstGeom prst="rect">
            <a:avLst/>
          </a:prstGeom>
        </p:spPr>
        <p:txBody>
          <a:bodyPr wrap="square">
            <a:spAutoFit/>
          </a:bodyPr>
          <a:lstStyle/>
          <a:p>
            <a:pPr algn="just"/>
            <a:r>
              <a:rPr lang="es-ES" sz="1600" b="1" dirty="0">
                <a:latin typeface="Arial" panose="020B0604020202020204" pitchFamily="34" charset="0"/>
                <a:cs typeface="Arial" panose="020B0604020202020204" pitchFamily="34" charset="0"/>
              </a:rPr>
              <a:t>MONTE TABOR. BASILICA DE LA TRANSFIGURACIÓN, Capillas laterales de Moisés y Elías</a:t>
            </a:r>
            <a:br>
              <a:rPr lang="es-ES" sz="1600" b="1" dirty="0">
                <a:latin typeface="Arial" panose="020B0604020202020204" pitchFamily="34" charset="0"/>
                <a:cs typeface="Arial" panose="020B0604020202020204" pitchFamily="34" charset="0"/>
              </a:rPr>
            </a:br>
            <a:br>
              <a:rPr lang="es-ES" sz="1600" dirty="0">
                <a:latin typeface="Arial" panose="020B0604020202020204" pitchFamily="34" charset="0"/>
                <a:cs typeface="Arial" panose="020B0604020202020204" pitchFamily="34" charset="0"/>
              </a:rPr>
            </a:br>
            <a:endParaRPr lang="es-ES" sz="1600" dirty="0">
              <a:effectLst/>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F99FE8DE-F672-48D9-9EB0-85D5EE9F7139}"/>
              </a:ext>
            </a:extLst>
          </p:cNvPr>
          <p:cNvPicPr>
            <a:picLocks noChangeAspect="1"/>
          </p:cNvPicPr>
          <p:nvPr/>
        </p:nvPicPr>
        <p:blipFill>
          <a:blip r:embed="rId2"/>
          <a:stretch>
            <a:fillRect/>
          </a:stretch>
        </p:blipFill>
        <p:spPr>
          <a:xfrm>
            <a:off x="509330" y="1443466"/>
            <a:ext cx="2491526" cy="3322035"/>
          </a:xfrm>
          <a:prstGeom prst="rect">
            <a:avLst/>
          </a:prstGeom>
        </p:spPr>
      </p:pic>
      <p:pic>
        <p:nvPicPr>
          <p:cNvPr id="9" name="Picture 8">
            <a:extLst>
              <a:ext uri="{FF2B5EF4-FFF2-40B4-BE49-F238E27FC236}">
                <a16:creationId xmlns:a16="http://schemas.microsoft.com/office/drawing/2014/main" id="{48FCE039-A486-470C-A7BA-7E78A92A22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4473" y="1443018"/>
            <a:ext cx="2491527" cy="3322036"/>
          </a:xfrm>
          <a:prstGeom prst="rect">
            <a:avLst/>
          </a:prstGeom>
          <a:ln>
            <a:solidFill>
              <a:srgbClr val="FFFFFF"/>
            </a:solidFill>
          </a:ln>
        </p:spPr>
      </p:pic>
      <p:sp>
        <p:nvSpPr>
          <p:cNvPr id="10" name="TextBox 9">
            <a:extLst>
              <a:ext uri="{FF2B5EF4-FFF2-40B4-BE49-F238E27FC236}">
                <a16:creationId xmlns:a16="http://schemas.microsoft.com/office/drawing/2014/main" id="{DF96DE54-3363-4895-8662-138CDEFAAA68}"/>
              </a:ext>
            </a:extLst>
          </p:cNvPr>
          <p:cNvSpPr txBox="1"/>
          <p:nvPr/>
        </p:nvSpPr>
        <p:spPr>
          <a:xfrm>
            <a:off x="321452" y="5420003"/>
            <a:ext cx="5358809" cy="923330"/>
          </a:xfrm>
          <a:prstGeom prst="rect">
            <a:avLst/>
          </a:prstGeom>
          <a:noFill/>
        </p:spPr>
        <p:txBody>
          <a:bodyPr wrap="square" rtlCol="0">
            <a:spAutoFit/>
          </a:bodyPr>
          <a:lstStyle/>
          <a:p>
            <a:r>
              <a:rPr lang="es-ES" sz="1400" b="1" u="sng" dirty="0">
                <a:latin typeface="Arial" panose="020B0604020202020204" pitchFamily="34" charset="0"/>
                <a:cs typeface="Arial" panose="020B0604020202020204" pitchFamily="34" charset="0"/>
              </a:rPr>
              <a:t>CAPILLA DE MOISÉS</a:t>
            </a:r>
            <a:r>
              <a:rPr lang="es-ES" sz="1400" b="1" dirty="0">
                <a:latin typeface="Arial" panose="020B0604020202020204" pitchFamily="34" charset="0"/>
                <a:cs typeface="Arial" panose="020B0604020202020204" pitchFamily="34" charset="0"/>
              </a:rPr>
              <a:t>. </a:t>
            </a:r>
            <a:r>
              <a:rPr lang="es-ES" dirty="0"/>
              <a:t>El 17 de marzo de 1994 el Beato Álvaro celebro la Sta. Misa en la capilla de Moisés</a:t>
            </a:r>
          </a:p>
          <a:p>
            <a:endParaRPr lang="es-ES" dirty="0"/>
          </a:p>
        </p:txBody>
      </p:sp>
      <p:pic>
        <p:nvPicPr>
          <p:cNvPr id="8" name="Picture 2" descr="Capilla de Elias">
            <a:extLst>
              <a:ext uri="{FF2B5EF4-FFF2-40B4-BE49-F238E27FC236}">
                <a16:creationId xmlns:a16="http://schemas.microsoft.com/office/drawing/2014/main" id="{5A7F1461-3153-41DD-B7F2-3BB753C459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8048" y="1443018"/>
            <a:ext cx="4762500" cy="443865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a:extLst>
              <a:ext uri="{FF2B5EF4-FFF2-40B4-BE49-F238E27FC236}">
                <a16:creationId xmlns:a16="http://schemas.microsoft.com/office/drawing/2014/main" id="{87DFD88E-F189-4BEF-8EFF-8213A18EE212}"/>
              </a:ext>
            </a:extLst>
          </p:cNvPr>
          <p:cNvSpPr>
            <a:spLocks noGrp="1"/>
          </p:cNvSpPr>
          <p:nvPr>
            <p:ph idx="1"/>
          </p:nvPr>
        </p:nvSpPr>
        <p:spPr>
          <a:xfrm rot="10800000" flipV="1">
            <a:off x="1117957" y="-66402"/>
            <a:ext cx="11032349" cy="319140"/>
          </a:xfrm>
        </p:spPr>
        <p:txBody>
          <a:bodyPr>
            <a:normAutofit fontScale="70000" lnSpcReduction="20000"/>
          </a:bodyPr>
          <a:lstStyle/>
          <a:p>
            <a:pPr marL="0" indent="0">
              <a:buNone/>
            </a:pPr>
            <a:endParaRPr lang="es-ES" dirty="0"/>
          </a:p>
        </p:txBody>
      </p:sp>
      <p:cxnSp>
        <p:nvCxnSpPr>
          <p:cNvPr id="4" name="Straight Connector 3">
            <a:extLst>
              <a:ext uri="{FF2B5EF4-FFF2-40B4-BE49-F238E27FC236}">
                <a16:creationId xmlns:a16="http://schemas.microsoft.com/office/drawing/2014/main" id="{4BE6F58B-9D2A-478C-86F9-4B525D07DCE0}"/>
              </a:ext>
            </a:extLst>
          </p:cNvPr>
          <p:cNvCxnSpPr/>
          <p:nvPr/>
        </p:nvCxnSpPr>
        <p:spPr>
          <a:xfrm>
            <a:off x="6591300" y="1268594"/>
            <a:ext cx="0" cy="5270229"/>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13EE733-B7DB-4F25-82DB-73E26608AC15}"/>
              </a:ext>
            </a:extLst>
          </p:cNvPr>
          <p:cNvSpPr txBox="1"/>
          <p:nvPr/>
        </p:nvSpPr>
        <p:spPr>
          <a:xfrm>
            <a:off x="7381526" y="6138713"/>
            <a:ext cx="3778358" cy="307777"/>
          </a:xfrm>
          <a:prstGeom prst="rect">
            <a:avLst/>
          </a:prstGeom>
          <a:noFill/>
        </p:spPr>
        <p:txBody>
          <a:bodyPr wrap="square" rtlCol="0">
            <a:spAutoFit/>
          </a:bodyPr>
          <a:lstStyle/>
          <a:p>
            <a:r>
              <a:rPr lang="es-ES" sz="1400" b="1" u="sng" dirty="0">
                <a:latin typeface="Arial" panose="020B0604020202020204" pitchFamily="34" charset="0"/>
                <a:cs typeface="Arial" panose="020B0604020202020204" pitchFamily="34" charset="0"/>
              </a:rPr>
              <a:t>CAPILLA DEL PROFETA  ELÍAS</a:t>
            </a:r>
          </a:p>
        </p:txBody>
      </p:sp>
    </p:spTree>
    <p:extLst>
      <p:ext uri="{BB962C8B-B14F-4D97-AF65-F5344CB8AC3E}">
        <p14:creationId xmlns:p14="http://schemas.microsoft.com/office/powerpoint/2010/main" val="16906160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Mosaico de la Transfiguración  sobre el coro">
            <a:extLst>
              <a:ext uri="{FF2B5EF4-FFF2-40B4-BE49-F238E27FC236}">
                <a16:creationId xmlns:a16="http://schemas.microsoft.com/office/drawing/2014/main" id="{0593196B-65F0-4DE2-ABF5-8EC3C662E9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79" y="1379576"/>
            <a:ext cx="7117273" cy="5337954"/>
          </a:xfrm>
          <a:prstGeom prst="rect">
            <a:avLst/>
          </a:prstGeom>
          <a:noFill/>
          <a:extLst>
            <a:ext uri="{909E8E84-426E-40DD-AFC4-6F175D3DCCD1}">
              <a14:hiddenFill xmlns:a14="http://schemas.microsoft.com/office/drawing/2010/main">
                <a:solidFill>
                  <a:srgbClr val="FFFFFF"/>
                </a:solidFill>
              </a14:hiddenFill>
            </a:ext>
          </a:extLst>
        </p:spPr>
      </p:pic>
      <p:pic>
        <p:nvPicPr>
          <p:cNvPr id="6" name="Content Placeholder 4">
            <a:extLst>
              <a:ext uri="{FF2B5EF4-FFF2-40B4-BE49-F238E27FC236}">
                <a16:creationId xmlns:a16="http://schemas.microsoft.com/office/drawing/2014/main" id="{D1A04D07-CA36-4993-B3F5-0E931D5EB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7412" y="2519572"/>
            <a:ext cx="1997520" cy="3551627"/>
          </a:xfrm>
          <a:prstGeom prst="rect">
            <a:avLst/>
          </a:prstGeom>
        </p:spPr>
      </p:pic>
      <p:sp>
        <p:nvSpPr>
          <p:cNvPr id="4" name="Rectangle 3">
            <a:extLst>
              <a:ext uri="{FF2B5EF4-FFF2-40B4-BE49-F238E27FC236}">
                <a16:creationId xmlns:a16="http://schemas.microsoft.com/office/drawing/2014/main" id="{2685A32E-80A0-4388-9EC3-D3DDD5B515C8}"/>
              </a:ext>
            </a:extLst>
          </p:cNvPr>
          <p:cNvSpPr/>
          <p:nvPr/>
        </p:nvSpPr>
        <p:spPr>
          <a:xfrm>
            <a:off x="594743" y="639156"/>
            <a:ext cx="5663602" cy="338554"/>
          </a:xfrm>
          <a:prstGeom prst="rect">
            <a:avLst/>
          </a:prstGeom>
        </p:spPr>
        <p:txBody>
          <a:bodyPr wrap="none">
            <a:spAutoFit/>
          </a:bodyPr>
          <a:lstStyle/>
          <a:p>
            <a:r>
              <a:rPr lang="es-ES" sz="1600" b="1" dirty="0">
                <a:solidFill>
                  <a:srgbClr val="1F1F1F"/>
                </a:solidFill>
                <a:latin typeface="Arial" panose="020B0604020202020204" pitchFamily="34" charset="0"/>
                <a:cs typeface="Arial" panose="020B0604020202020204" pitchFamily="34" charset="0"/>
              </a:rPr>
              <a:t>MOSAICO DE LA TRANSFIGURACIÓN SOBRE EL CORO</a:t>
            </a:r>
            <a:endParaRPr lang="es-ES" sz="16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9D28B78-59A0-4702-BDE0-27BCD2EF4BB1}"/>
              </a:ext>
            </a:extLst>
          </p:cNvPr>
          <p:cNvSpPr txBox="1"/>
          <p:nvPr/>
        </p:nvSpPr>
        <p:spPr>
          <a:xfrm>
            <a:off x="9894018" y="6071199"/>
            <a:ext cx="2297982" cy="646331"/>
          </a:xfrm>
          <a:prstGeom prst="rect">
            <a:avLst/>
          </a:prstGeom>
          <a:noFill/>
        </p:spPr>
        <p:txBody>
          <a:bodyPr wrap="square" rtlCol="0">
            <a:spAutoFit/>
          </a:bodyPr>
          <a:lstStyle/>
          <a:p>
            <a:r>
              <a:rPr lang="es-ES" dirty="0"/>
              <a:t>Capilla Lateral con el Santísimo</a:t>
            </a:r>
          </a:p>
        </p:txBody>
      </p:sp>
      <p:sp>
        <p:nvSpPr>
          <p:cNvPr id="7" name="TextBox 6">
            <a:extLst>
              <a:ext uri="{FF2B5EF4-FFF2-40B4-BE49-F238E27FC236}">
                <a16:creationId xmlns:a16="http://schemas.microsoft.com/office/drawing/2014/main" id="{23877856-9CCE-45E2-8D03-92ABD51B65CA}"/>
              </a:ext>
            </a:extLst>
          </p:cNvPr>
          <p:cNvSpPr txBox="1"/>
          <p:nvPr/>
        </p:nvSpPr>
        <p:spPr>
          <a:xfrm>
            <a:off x="7677509" y="1518249"/>
            <a:ext cx="1880559" cy="4524315"/>
          </a:xfrm>
          <a:prstGeom prst="rect">
            <a:avLst/>
          </a:prstGeom>
          <a:noFill/>
        </p:spPr>
        <p:txBody>
          <a:bodyPr wrap="square" rtlCol="0">
            <a:spAutoFit/>
          </a:bodyPr>
          <a:lstStyle/>
          <a:p>
            <a:r>
              <a:rPr lang="es-ES" dirty="0"/>
              <a:t>…</a:t>
            </a:r>
            <a:r>
              <a:rPr lang="es-ES" sz="2400" dirty="0">
                <a:latin typeface="Bodoni MT Condensed" panose="02070606080606020203" pitchFamily="18" charset="0"/>
              </a:rPr>
              <a:t>Y su rostro se puso brillante y sus vestiduras blanquísimas… Aparecieron Moisés y Elías; se pusieron a conversar. Entonces </a:t>
            </a:r>
            <a:r>
              <a:rPr lang="es-ES" sz="2400" dirty="0" err="1">
                <a:latin typeface="Bodoni MT Condensed" panose="02070606080606020203" pitchFamily="18" charset="0"/>
              </a:rPr>
              <a:t>Pedró</a:t>
            </a:r>
            <a:r>
              <a:rPr lang="es-ES" sz="2400" dirty="0">
                <a:latin typeface="Bodoni MT Condensed" panose="02070606080606020203" pitchFamily="18" charset="0"/>
              </a:rPr>
              <a:t> dijo: Señor, ¡qué bien se está aquí!, hagamos tres tiendas…</a:t>
            </a:r>
          </a:p>
        </p:txBody>
      </p:sp>
    </p:spTree>
    <p:extLst>
      <p:ext uri="{BB962C8B-B14F-4D97-AF65-F5344CB8AC3E}">
        <p14:creationId xmlns:p14="http://schemas.microsoft.com/office/powerpoint/2010/main" val="2459649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FD04B-6EF6-4486-921F-E531DD247C09}"/>
              </a:ext>
            </a:extLst>
          </p:cNvPr>
          <p:cNvSpPr>
            <a:spLocks noGrp="1"/>
          </p:cNvSpPr>
          <p:nvPr>
            <p:ph type="title"/>
          </p:nvPr>
        </p:nvSpPr>
        <p:spPr/>
        <p:txBody>
          <a:bodyPr/>
          <a:lstStyle/>
          <a:p>
            <a:r>
              <a:rPr lang="es-ES" dirty="0">
                <a:solidFill>
                  <a:srgbClr val="C00000"/>
                </a:solidFill>
                <a:latin typeface="Arabic Typesetting" panose="03020402040406030203" pitchFamily="66" charset="-78"/>
                <a:cs typeface="Arabic Typesetting" panose="03020402040406030203" pitchFamily="66" charset="-78"/>
              </a:rPr>
              <a:t>		</a:t>
            </a:r>
            <a:r>
              <a:rPr lang="es-ES" b="1" dirty="0">
                <a:solidFill>
                  <a:srgbClr val="C00000"/>
                </a:solidFill>
                <a:latin typeface="Arabic Typesetting" panose="03020402040406030203" pitchFamily="66" charset="-78"/>
                <a:cs typeface="Arabic Typesetting" panose="03020402040406030203" pitchFamily="66" charset="-78"/>
              </a:rPr>
              <a:t>Segundo día,  22-10-17, </a:t>
            </a:r>
            <a:r>
              <a:rPr lang="es-ES" b="1" dirty="0" err="1">
                <a:solidFill>
                  <a:srgbClr val="C00000"/>
                </a:solidFill>
                <a:latin typeface="Arabic Typesetting" panose="03020402040406030203" pitchFamily="66" charset="-78"/>
                <a:cs typeface="Arabic Typesetting" panose="03020402040406030203" pitchFamily="66" charset="-78"/>
              </a:rPr>
              <a:t>Tabgha</a:t>
            </a:r>
            <a:r>
              <a:rPr lang="es-ES" b="1" dirty="0">
                <a:solidFill>
                  <a:srgbClr val="C00000"/>
                </a:solidFill>
                <a:latin typeface="Arabic Typesetting" panose="03020402040406030203" pitchFamily="66" charset="-78"/>
                <a:cs typeface="Arabic Typesetting" panose="03020402040406030203" pitchFamily="66" charset="-78"/>
              </a:rPr>
              <a:t>. Galilea</a:t>
            </a:r>
          </a:p>
        </p:txBody>
      </p:sp>
      <p:sp>
        <p:nvSpPr>
          <p:cNvPr id="3" name="Content Placeholder 2">
            <a:extLst>
              <a:ext uri="{FF2B5EF4-FFF2-40B4-BE49-F238E27FC236}">
                <a16:creationId xmlns:a16="http://schemas.microsoft.com/office/drawing/2014/main" id="{65C80473-1F78-4002-98AB-A0F2B2AD4DC7}"/>
              </a:ext>
            </a:extLst>
          </p:cNvPr>
          <p:cNvSpPr>
            <a:spLocks noGrp="1"/>
          </p:cNvSpPr>
          <p:nvPr>
            <p:ph idx="1"/>
          </p:nvPr>
        </p:nvSpPr>
        <p:spPr/>
        <p:txBody>
          <a:bodyPr/>
          <a:lstStyle/>
          <a:p>
            <a:r>
              <a:rPr lang="es-ES" b="1" dirty="0"/>
              <a:t>Camino a </a:t>
            </a:r>
            <a:r>
              <a:rPr lang="es-ES" b="1" dirty="0" err="1"/>
              <a:t>Tabgha</a:t>
            </a:r>
            <a:r>
              <a:rPr lang="es-ES" b="1" dirty="0"/>
              <a:t> </a:t>
            </a:r>
          </a:p>
          <a:p>
            <a:r>
              <a:rPr lang="es-ES" b="1" dirty="0"/>
              <a:t>Iglesia de la Multiplicación de los panes y los peces</a:t>
            </a:r>
            <a:endParaRPr lang="es-ES" dirty="0"/>
          </a:p>
          <a:p>
            <a:r>
              <a:rPr lang="es-ES" b="1" dirty="0"/>
              <a:t>Santuario del Primado de Pedro</a:t>
            </a:r>
            <a:r>
              <a:rPr lang="es-ES" dirty="0"/>
              <a:t>: La triple confesión de Pedro </a:t>
            </a:r>
            <a:r>
              <a:rPr lang="es-ES" dirty="0" err="1"/>
              <a:t>Jn</a:t>
            </a:r>
            <a:r>
              <a:rPr lang="es-ES" dirty="0"/>
              <a:t> 21, 15- 19 . Lago de Tiberíades.</a:t>
            </a:r>
          </a:p>
          <a:p>
            <a:r>
              <a:rPr lang="es-ES" b="1" dirty="0" err="1"/>
              <a:t>Cafarnaún</a:t>
            </a:r>
            <a:r>
              <a:rPr lang="es-ES" dirty="0"/>
              <a:t>: </a:t>
            </a:r>
            <a:r>
              <a:rPr lang="es-ES" b="1" dirty="0"/>
              <a:t>la sinagoga</a:t>
            </a:r>
            <a:r>
              <a:rPr lang="es-ES" dirty="0"/>
              <a:t>, </a:t>
            </a:r>
            <a:r>
              <a:rPr lang="es-ES" b="1" dirty="0"/>
              <a:t>Memorial de San Pedro</a:t>
            </a:r>
            <a:r>
              <a:rPr lang="es-ES" dirty="0"/>
              <a:t> (Basílica octogonal del S.V) sobre </a:t>
            </a:r>
            <a:r>
              <a:rPr lang="es-ES" dirty="0" err="1"/>
              <a:t>Domus</a:t>
            </a:r>
            <a:r>
              <a:rPr lang="es-ES" dirty="0"/>
              <a:t> </a:t>
            </a:r>
            <a:r>
              <a:rPr lang="es-ES" dirty="0" err="1"/>
              <a:t>Ecclesia</a:t>
            </a:r>
            <a:r>
              <a:rPr lang="es-ES" dirty="0"/>
              <a:t> del S. IV y casa de San Pedro. </a:t>
            </a:r>
          </a:p>
          <a:p>
            <a:r>
              <a:rPr lang="es-ES" dirty="0"/>
              <a:t>Comida junto al lago de </a:t>
            </a:r>
            <a:r>
              <a:rPr lang="es-ES" b="1" dirty="0"/>
              <a:t>Tiberíades </a:t>
            </a:r>
            <a:r>
              <a:rPr lang="es-ES" dirty="0"/>
              <a:t>y paseo en barca por el lago.</a:t>
            </a:r>
          </a:p>
          <a:p>
            <a:r>
              <a:rPr lang="es-ES" b="1" dirty="0"/>
              <a:t>Rio Jordán</a:t>
            </a:r>
            <a:endParaRPr lang="es-ES" dirty="0"/>
          </a:p>
          <a:p>
            <a:endParaRPr lang="es-ES" dirty="0"/>
          </a:p>
        </p:txBody>
      </p:sp>
    </p:spTree>
    <p:extLst>
      <p:ext uri="{BB962C8B-B14F-4D97-AF65-F5344CB8AC3E}">
        <p14:creationId xmlns:p14="http://schemas.microsoft.com/office/powerpoint/2010/main" val="4016002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97D779-22A6-4D0F-AB3F-8C60AC977212}"/>
              </a:ext>
            </a:extLst>
          </p:cNvPr>
          <p:cNvPicPr>
            <a:picLocks noChangeAspect="1"/>
          </p:cNvPicPr>
          <p:nvPr/>
        </p:nvPicPr>
        <p:blipFill>
          <a:blip r:embed="rId2"/>
          <a:stretch>
            <a:fillRect/>
          </a:stretch>
        </p:blipFill>
        <p:spPr>
          <a:xfrm>
            <a:off x="3899140" y="421658"/>
            <a:ext cx="8160587" cy="6014684"/>
          </a:xfrm>
          <a:prstGeom prst="rect">
            <a:avLst/>
          </a:prstGeom>
        </p:spPr>
      </p:pic>
      <p:sp>
        <p:nvSpPr>
          <p:cNvPr id="3" name="Rectangle 2">
            <a:extLst>
              <a:ext uri="{FF2B5EF4-FFF2-40B4-BE49-F238E27FC236}">
                <a16:creationId xmlns:a16="http://schemas.microsoft.com/office/drawing/2014/main" id="{13E710CA-4FE4-4A1B-9D2A-FB5713956A0F}"/>
              </a:ext>
            </a:extLst>
          </p:cNvPr>
          <p:cNvSpPr/>
          <p:nvPr/>
        </p:nvSpPr>
        <p:spPr>
          <a:xfrm>
            <a:off x="287548" y="1154358"/>
            <a:ext cx="3232029" cy="5262979"/>
          </a:xfrm>
          <a:prstGeom prst="rect">
            <a:avLst/>
          </a:prstGeom>
        </p:spPr>
        <p:txBody>
          <a:bodyPr wrap="square">
            <a:spAutoFit/>
          </a:bodyPr>
          <a:lstStyle/>
          <a:p>
            <a:pPr algn="just"/>
            <a:r>
              <a:rPr lang="es-ES" sz="2800" dirty="0"/>
              <a:t>	</a:t>
            </a:r>
            <a:r>
              <a:rPr lang="es-ES" sz="1600" b="1" dirty="0">
                <a:latin typeface="Arial" panose="020B0604020202020204" pitchFamily="34" charset="0"/>
                <a:cs typeface="Arial" panose="020B0604020202020204" pitchFamily="34" charset="0"/>
              </a:rPr>
              <a:t>TABGHA</a:t>
            </a:r>
          </a:p>
          <a:p>
            <a:pPr algn="just"/>
            <a:endParaRPr lang="es-ES" sz="2800" dirty="0"/>
          </a:p>
          <a:p>
            <a:pPr algn="just"/>
            <a:r>
              <a:rPr lang="es-ES" sz="2000" dirty="0"/>
              <a:t>Recibe el nombre de </a:t>
            </a:r>
            <a:r>
              <a:rPr lang="es-ES" sz="2000" dirty="0" err="1"/>
              <a:t>Tabgha</a:t>
            </a:r>
            <a:r>
              <a:rPr lang="es-ES" sz="2000" dirty="0"/>
              <a:t> un paraje a unos tres kilómetros al oeste de Cafarnaúm, que se extiende desde la orilla del mar de Tiberíades tierra adentro. Además se suele aplicar, de modo más restrictivo, a una pequeña parte de esa región: el sitio donde se recuerda la multiplicación de los cinco panes y los dos peces, con los que el Señor dio de comer a una muchedumbre</a:t>
            </a:r>
            <a:endParaRPr lang="es-ES" sz="2000" dirty="0">
              <a:effectLst/>
            </a:endParaRPr>
          </a:p>
        </p:txBody>
      </p:sp>
    </p:spTree>
    <p:extLst>
      <p:ext uri="{BB962C8B-B14F-4D97-AF65-F5344CB8AC3E}">
        <p14:creationId xmlns:p14="http://schemas.microsoft.com/office/powerpoint/2010/main" val="2564638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D6422-F8CA-4D6C-8397-F9F179E5B1A0}"/>
              </a:ext>
            </a:extLst>
          </p:cNvPr>
          <p:cNvSpPr>
            <a:spLocks noGrp="1"/>
          </p:cNvSpPr>
          <p:nvPr>
            <p:ph type="title"/>
          </p:nvPr>
        </p:nvSpPr>
        <p:spPr>
          <a:xfrm>
            <a:off x="226544" y="-275866"/>
            <a:ext cx="11738912" cy="1325563"/>
          </a:xfrm>
        </p:spPr>
        <p:txBody>
          <a:bodyPr>
            <a:normAutofit/>
          </a:bodyPr>
          <a:lstStyle/>
          <a:p>
            <a:r>
              <a:rPr lang="es-ES" sz="1600" b="1" dirty="0">
                <a:latin typeface="Arial" panose="020B0604020202020204" pitchFamily="34" charset="0"/>
                <a:cs typeface="Arial" panose="020B0604020202020204" pitchFamily="34" charset="0"/>
              </a:rPr>
              <a:t>	IGLESIA DE LA MULTIPLICACIÓN DE LOS PANES Y LOS PECES</a:t>
            </a:r>
          </a:p>
        </p:txBody>
      </p:sp>
      <p:sp>
        <p:nvSpPr>
          <p:cNvPr id="8" name="Rectangle 7">
            <a:extLst>
              <a:ext uri="{FF2B5EF4-FFF2-40B4-BE49-F238E27FC236}">
                <a16:creationId xmlns:a16="http://schemas.microsoft.com/office/drawing/2014/main" id="{82A91779-09AA-4A0E-8E35-93E8C616D50E}"/>
              </a:ext>
            </a:extLst>
          </p:cNvPr>
          <p:cNvSpPr/>
          <p:nvPr/>
        </p:nvSpPr>
        <p:spPr>
          <a:xfrm>
            <a:off x="330678" y="1177504"/>
            <a:ext cx="6096000" cy="1200329"/>
          </a:xfrm>
          <a:prstGeom prst="rect">
            <a:avLst/>
          </a:prstGeom>
        </p:spPr>
        <p:txBody>
          <a:bodyPr>
            <a:spAutoFit/>
          </a:bodyPr>
          <a:lstStyle/>
          <a:p>
            <a:pPr algn="just"/>
            <a:r>
              <a:rPr lang="es-ES" dirty="0"/>
              <a:t>Se venera la roca  dónde el Señor habría apoyado los alimentos.</a:t>
            </a:r>
          </a:p>
          <a:p>
            <a:pPr algn="just"/>
            <a:r>
              <a:rPr lang="es-ES" dirty="0"/>
              <a:t> Marcos es quien ofrece algunos detalles que permiten localizar este lugar en Cafarnaúm, junto a la ribera del lago. </a:t>
            </a:r>
            <a:endParaRPr lang="es-ES" dirty="0">
              <a:effectLst/>
            </a:endParaRPr>
          </a:p>
        </p:txBody>
      </p:sp>
      <p:sp>
        <p:nvSpPr>
          <p:cNvPr id="9" name="Rectangle 8">
            <a:extLst>
              <a:ext uri="{FF2B5EF4-FFF2-40B4-BE49-F238E27FC236}">
                <a16:creationId xmlns:a16="http://schemas.microsoft.com/office/drawing/2014/main" id="{3CD2CC53-AA50-4387-A782-E50414816FF4}"/>
              </a:ext>
            </a:extLst>
          </p:cNvPr>
          <p:cNvSpPr/>
          <p:nvPr/>
        </p:nvSpPr>
        <p:spPr>
          <a:xfrm>
            <a:off x="378342" y="2834200"/>
            <a:ext cx="3743261" cy="3970318"/>
          </a:xfrm>
          <a:prstGeom prst="rect">
            <a:avLst/>
          </a:prstGeom>
        </p:spPr>
        <p:txBody>
          <a:bodyPr wrap="square">
            <a:spAutoFit/>
          </a:bodyPr>
          <a:lstStyle/>
          <a:p>
            <a:pPr algn="just"/>
            <a:r>
              <a:rPr lang="es-ES" dirty="0"/>
              <a:t>En el mosaico donde figuran los peces y el canasto con panes, delante del altar, vemos sólo cuatro panes representados. Aunque se desconocen las intenciones del artista que diseñó el pavimento, cuando los benedictinos que están al cargo del santuario lo muestran a los peregrinos, suelen dar este sentido teológico a la falta del quinto pan: ha de buscarse sobre el altar, durante la Santa Misa.</a:t>
            </a:r>
          </a:p>
          <a:p>
            <a:pPr algn="just"/>
            <a:br>
              <a:rPr lang="es-ES" dirty="0"/>
            </a:br>
            <a:endParaRPr lang="es-ES" dirty="0">
              <a:effectLst/>
            </a:endParaRPr>
          </a:p>
        </p:txBody>
      </p:sp>
      <p:pic>
        <p:nvPicPr>
          <p:cNvPr id="10" name="Picture 9">
            <a:extLst>
              <a:ext uri="{FF2B5EF4-FFF2-40B4-BE49-F238E27FC236}">
                <a16:creationId xmlns:a16="http://schemas.microsoft.com/office/drawing/2014/main" id="{F5A00784-E00A-4587-B6AA-B07DD83CCA6D}"/>
              </a:ext>
            </a:extLst>
          </p:cNvPr>
          <p:cNvPicPr>
            <a:picLocks noChangeAspect="1"/>
          </p:cNvPicPr>
          <p:nvPr/>
        </p:nvPicPr>
        <p:blipFill>
          <a:blip r:embed="rId2"/>
          <a:stretch>
            <a:fillRect/>
          </a:stretch>
        </p:blipFill>
        <p:spPr>
          <a:xfrm>
            <a:off x="4590039" y="3797779"/>
            <a:ext cx="3192185" cy="2367951"/>
          </a:xfrm>
          <a:prstGeom prst="rect">
            <a:avLst/>
          </a:prstGeom>
        </p:spPr>
      </p:pic>
      <p:pic>
        <p:nvPicPr>
          <p:cNvPr id="12" name="Picture 11">
            <a:extLst>
              <a:ext uri="{FF2B5EF4-FFF2-40B4-BE49-F238E27FC236}">
                <a16:creationId xmlns:a16="http://schemas.microsoft.com/office/drawing/2014/main" id="{FA221FAD-7D74-43C2-835F-BF647521EC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7270" y="609300"/>
            <a:ext cx="3857625" cy="6195218"/>
          </a:xfrm>
          <a:prstGeom prst="rect">
            <a:avLst/>
          </a:prstGeom>
        </p:spPr>
      </p:pic>
    </p:spTree>
    <p:extLst>
      <p:ext uri="{BB962C8B-B14F-4D97-AF65-F5344CB8AC3E}">
        <p14:creationId xmlns:p14="http://schemas.microsoft.com/office/powerpoint/2010/main" val="2609643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1A2A3-603C-4A97-9161-BF12DE75D423}"/>
              </a:ext>
            </a:extLst>
          </p:cNvPr>
          <p:cNvSpPr>
            <a:spLocks noGrp="1"/>
          </p:cNvSpPr>
          <p:nvPr>
            <p:ph type="title"/>
          </p:nvPr>
        </p:nvSpPr>
        <p:spPr>
          <a:xfrm>
            <a:off x="2241433" y="0"/>
            <a:ext cx="10515600" cy="1325563"/>
          </a:xfrm>
        </p:spPr>
        <p:txBody>
          <a:bodyPr>
            <a:normAutofit/>
          </a:bodyPr>
          <a:lstStyle/>
          <a:p>
            <a:r>
              <a:rPr lang="es-ES" sz="2000" b="1" dirty="0"/>
              <a:t>FACHADA DE LA IGLESIA DE LA MULTIPLICACIÓN DE LOS PANES</a:t>
            </a:r>
            <a:br>
              <a:rPr lang="es-ES" dirty="0"/>
            </a:br>
            <a:endParaRPr lang="es-ES" dirty="0"/>
          </a:p>
        </p:txBody>
      </p:sp>
      <p:pic>
        <p:nvPicPr>
          <p:cNvPr id="5" name="Content Placeholder 4">
            <a:extLst>
              <a:ext uri="{FF2B5EF4-FFF2-40B4-BE49-F238E27FC236}">
                <a16:creationId xmlns:a16="http://schemas.microsoft.com/office/drawing/2014/main" id="{AB85884C-5175-48EF-909E-88699DA0D9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96901" y="2868535"/>
            <a:ext cx="5195099" cy="3896324"/>
          </a:xfrm>
        </p:spPr>
      </p:pic>
      <p:pic>
        <p:nvPicPr>
          <p:cNvPr id="7" name="Picture 6">
            <a:extLst>
              <a:ext uri="{FF2B5EF4-FFF2-40B4-BE49-F238E27FC236}">
                <a16:creationId xmlns:a16="http://schemas.microsoft.com/office/drawing/2014/main" id="{B3946D11-B394-4174-85D2-E5E2F87D6D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637" y="1055587"/>
            <a:ext cx="6329101" cy="4746826"/>
          </a:xfrm>
          <a:prstGeom prst="rect">
            <a:avLst/>
          </a:prstGeom>
        </p:spPr>
      </p:pic>
      <p:sp>
        <p:nvSpPr>
          <p:cNvPr id="8" name="TextBox 7">
            <a:extLst>
              <a:ext uri="{FF2B5EF4-FFF2-40B4-BE49-F238E27FC236}">
                <a16:creationId xmlns:a16="http://schemas.microsoft.com/office/drawing/2014/main" id="{0F90CA70-0AE0-4CE3-B22E-8E455574C90E}"/>
              </a:ext>
            </a:extLst>
          </p:cNvPr>
          <p:cNvSpPr txBox="1"/>
          <p:nvPr/>
        </p:nvSpPr>
        <p:spPr>
          <a:xfrm>
            <a:off x="8172465" y="1671972"/>
            <a:ext cx="4209690" cy="369332"/>
          </a:xfrm>
          <a:prstGeom prst="rect">
            <a:avLst/>
          </a:prstGeom>
          <a:noFill/>
        </p:spPr>
        <p:txBody>
          <a:bodyPr wrap="square" rtlCol="0">
            <a:spAutoFit/>
          </a:bodyPr>
          <a:lstStyle/>
          <a:p>
            <a:r>
              <a:rPr lang="es-ES" dirty="0"/>
              <a:t>Mosaico bizantino del piso. Interior</a:t>
            </a:r>
          </a:p>
        </p:txBody>
      </p:sp>
    </p:spTree>
    <p:extLst>
      <p:ext uri="{BB962C8B-B14F-4D97-AF65-F5344CB8AC3E}">
        <p14:creationId xmlns:p14="http://schemas.microsoft.com/office/powerpoint/2010/main" val="3568169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9487E-9EA4-4476-B477-AAE3256BC6C2}"/>
              </a:ext>
            </a:extLst>
          </p:cNvPr>
          <p:cNvSpPr>
            <a:spLocks noGrp="1"/>
          </p:cNvSpPr>
          <p:nvPr>
            <p:ph type="title"/>
          </p:nvPr>
        </p:nvSpPr>
        <p:spPr>
          <a:xfrm>
            <a:off x="465825" y="207035"/>
            <a:ext cx="11559397" cy="1483654"/>
          </a:xfrm>
        </p:spPr>
        <p:txBody>
          <a:bodyPr>
            <a:normAutofit/>
          </a:bodyPr>
          <a:lstStyle/>
          <a:p>
            <a:r>
              <a:rPr lang="es-ES" sz="1800" b="1" dirty="0">
                <a:latin typeface="Arial" panose="020B0604020202020204" pitchFamily="34" charset="0"/>
                <a:cs typeface="Arial" panose="020B0604020202020204" pitchFamily="34" charset="0"/>
              </a:rPr>
              <a:t>SANTUARIO DEL PRIMADO DE PEDRO: La triple confesión de Pedro (</a:t>
            </a:r>
            <a:r>
              <a:rPr lang="es-ES" sz="1800" b="1" dirty="0" err="1">
                <a:latin typeface="Arial" panose="020B0604020202020204" pitchFamily="34" charset="0"/>
                <a:cs typeface="Arial" panose="020B0604020202020204" pitchFamily="34" charset="0"/>
              </a:rPr>
              <a:t>Jn</a:t>
            </a:r>
            <a:r>
              <a:rPr lang="es-ES" sz="1800" b="1" dirty="0">
                <a:latin typeface="Arial" panose="020B0604020202020204" pitchFamily="34" charset="0"/>
                <a:cs typeface="Arial" panose="020B0604020202020204" pitchFamily="34" charset="0"/>
              </a:rPr>
              <a:t> 21, 15- 17)</a:t>
            </a:r>
            <a:br>
              <a:rPr lang="es-ES" sz="1800" dirty="0">
                <a:latin typeface="Arial" panose="020B0604020202020204" pitchFamily="34" charset="0"/>
                <a:cs typeface="Arial" panose="020B0604020202020204" pitchFamily="34" charset="0"/>
              </a:rPr>
            </a:br>
            <a:r>
              <a:rPr lang="es-ES" dirty="0">
                <a:latin typeface="Arabic Typesetting" panose="03020402040406030203" pitchFamily="66" charset="-78"/>
                <a:cs typeface="Arabic Typesetting" panose="03020402040406030203" pitchFamily="66" charset="-78"/>
              </a:rPr>
              <a:t> </a:t>
            </a:r>
          </a:p>
        </p:txBody>
      </p:sp>
      <p:sp>
        <p:nvSpPr>
          <p:cNvPr id="3" name="Content Placeholder 2">
            <a:extLst>
              <a:ext uri="{FF2B5EF4-FFF2-40B4-BE49-F238E27FC236}">
                <a16:creationId xmlns:a16="http://schemas.microsoft.com/office/drawing/2014/main" id="{F9F334B6-F567-4989-8AE4-879AB4F0F972}"/>
              </a:ext>
            </a:extLst>
          </p:cNvPr>
          <p:cNvSpPr>
            <a:spLocks noGrp="1"/>
          </p:cNvSpPr>
          <p:nvPr>
            <p:ph idx="1"/>
          </p:nvPr>
        </p:nvSpPr>
        <p:spPr>
          <a:xfrm>
            <a:off x="838200" y="1825625"/>
            <a:ext cx="4044351" cy="4351338"/>
          </a:xfrm>
        </p:spPr>
        <p:txBody>
          <a:bodyPr>
            <a:normAutofit fontScale="85000" lnSpcReduction="20000"/>
          </a:bodyPr>
          <a:lstStyle/>
          <a:p>
            <a:r>
              <a:rPr lang="es-ES" dirty="0"/>
              <a:t>En un punto de la ribera del mar de Genesaret, se venera el lugar donde Jesús resucitado se apareció a los discípulos, propició la segunda pesca milagrosa y confirmó a Pedro en el primado de la Iglesia.</a:t>
            </a:r>
          </a:p>
          <a:p>
            <a:endParaRPr lang="es-ES" dirty="0"/>
          </a:p>
          <a:p>
            <a:endParaRPr lang="es-ES" dirty="0"/>
          </a:p>
          <a:p>
            <a:r>
              <a:rPr lang="es-ES" dirty="0"/>
              <a:t>-</a:t>
            </a:r>
            <a:r>
              <a:rPr lang="es-ES" dirty="0">
                <a:latin typeface="Bodoni MT Condensed" panose="02070606080606020203" pitchFamily="18" charset="0"/>
              </a:rPr>
              <a:t>Simón, hijo de Juan, ¿me quieres? Pedro se entristeció porque le pregunto por tercera vez, y le respondió: -Señor, tú lo sabes todo. Tú sabes que te quiero. Le dice Jesús: -Apacienta mis ovejas.</a:t>
            </a:r>
          </a:p>
          <a:p>
            <a:endParaRPr lang="es-ES" dirty="0"/>
          </a:p>
          <a:p>
            <a:endParaRPr lang="es-ES" dirty="0"/>
          </a:p>
        </p:txBody>
      </p:sp>
      <p:sp>
        <p:nvSpPr>
          <p:cNvPr id="5" name="Rectangle 4">
            <a:extLst>
              <a:ext uri="{FF2B5EF4-FFF2-40B4-BE49-F238E27FC236}">
                <a16:creationId xmlns:a16="http://schemas.microsoft.com/office/drawing/2014/main" id="{A6EF0F13-A189-4663-B6C2-2C7F40405A85}"/>
              </a:ext>
            </a:extLst>
          </p:cNvPr>
          <p:cNvSpPr/>
          <p:nvPr/>
        </p:nvSpPr>
        <p:spPr>
          <a:xfrm>
            <a:off x="6997461" y="6176963"/>
            <a:ext cx="6096000" cy="1200329"/>
          </a:xfrm>
          <a:prstGeom prst="rect">
            <a:avLst/>
          </a:prstGeom>
        </p:spPr>
        <p:txBody>
          <a:bodyPr>
            <a:spAutoFit/>
          </a:bodyPr>
          <a:lstStyle/>
          <a:p>
            <a:pPr algn="just"/>
            <a:r>
              <a:rPr lang="es-ES" dirty="0"/>
              <a:t>El beato Álvaro estuvo en la Iglesia del Primado</a:t>
            </a:r>
          </a:p>
          <a:p>
            <a:pPr algn="just"/>
            <a:r>
              <a:rPr lang="es-ES" dirty="0"/>
              <a:t> el 16 de marzo de 1994.</a:t>
            </a:r>
          </a:p>
          <a:p>
            <a:pPr algn="just"/>
            <a:br>
              <a:rPr lang="es-ES" dirty="0"/>
            </a:br>
            <a:endParaRPr lang="es-ES" dirty="0">
              <a:effectLst/>
            </a:endParaRPr>
          </a:p>
        </p:txBody>
      </p:sp>
      <p:pic>
        <p:nvPicPr>
          <p:cNvPr id="8" name="Picture 7">
            <a:extLst>
              <a:ext uri="{FF2B5EF4-FFF2-40B4-BE49-F238E27FC236}">
                <a16:creationId xmlns:a16="http://schemas.microsoft.com/office/drawing/2014/main" id="{1661C7E3-BD55-4B9A-9942-CAA7D8CB7E2B}"/>
              </a:ext>
            </a:extLst>
          </p:cNvPr>
          <p:cNvPicPr>
            <a:picLocks noChangeAspect="1"/>
          </p:cNvPicPr>
          <p:nvPr/>
        </p:nvPicPr>
        <p:blipFill>
          <a:blip r:embed="rId2"/>
          <a:stretch>
            <a:fillRect/>
          </a:stretch>
        </p:blipFill>
        <p:spPr>
          <a:xfrm>
            <a:off x="6930285" y="897147"/>
            <a:ext cx="4111527" cy="5279816"/>
          </a:xfrm>
          <a:prstGeom prst="rect">
            <a:avLst/>
          </a:prstGeom>
        </p:spPr>
      </p:pic>
    </p:spTree>
    <p:extLst>
      <p:ext uri="{BB962C8B-B14F-4D97-AF65-F5344CB8AC3E}">
        <p14:creationId xmlns:p14="http://schemas.microsoft.com/office/powerpoint/2010/main" val="2654158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D551B-3EBC-447A-A66F-EF0F3C957D2F}"/>
              </a:ext>
            </a:extLst>
          </p:cNvPr>
          <p:cNvSpPr>
            <a:spLocks noGrp="1"/>
          </p:cNvSpPr>
          <p:nvPr>
            <p:ph type="title"/>
          </p:nvPr>
        </p:nvSpPr>
        <p:spPr>
          <a:xfrm>
            <a:off x="2632494" y="48538"/>
            <a:ext cx="10515600" cy="1325563"/>
          </a:xfrm>
        </p:spPr>
        <p:txBody>
          <a:bodyPr>
            <a:normAutofit/>
          </a:bodyPr>
          <a:lstStyle/>
          <a:p>
            <a:r>
              <a:rPr lang="es-ES" sz="1600" b="1" dirty="0">
                <a:latin typeface="Arial" panose="020B0604020202020204" pitchFamily="34" charset="0"/>
                <a:cs typeface="Arial" panose="020B0604020202020204" pitchFamily="34" charset="0"/>
              </a:rPr>
              <a:t>IGLESIA DE LAS BIENAVENTURANZAS EN TABGHA</a:t>
            </a:r>
            <a:br>
              <a:rPr lang="es-ES" sz="2800" dirty="0"/>
            </a:br>
            <a:endParaRPr lang="es-ES" sz="2800" dirty="0"/>
          </a:p>
        </p:txBody>
      </p:sp>
      <p:sp>
        <p:nvSpPr>
          <p:cNvPr id="3" name="Content Placeholder 2">
            <a:extLst>
              <a:ext uri="{FF2B5EF4-FFF2-40B4-BE49-F238E27FC236}">
                <a16:creationId xmlns:a16="http://schemas.microsoft.com/office/drawing/2014/main" id="{A624AD28-D000-47B7-A7E4-25BAD5012E12}"/>
              </a:ext>
            </a:extLst>
          </p:cNvPr>
          <p:cNvSpPr>
            <a:spLocks noGrp="1"/>
          </p:cNvSpPr>
          <p:nvPr>
            <p:ph idx="1"/>
          </p:nvPr>
        </p:nvSpPr>
        <p:spPr>
          <a:xfrm>
            <a:off x="303363" y="1374101"/>
            <a:ext cx="2629617" cy="5239544"/>
          </a:xfrm>
        </p:spPr>
        <p:txBody>
          <a:bodyPr>
            <a:normAutofit fontScale="77500" lnSpcReduction="20000"/>
          </a:bodyPr>
          <a:lstStyle/>
          <a:p>
            <a:pPr marL="0" indent="0">
              <a:buNone/>
            </a:pPr>
            <a:r>
              <a:rPr lang="es-ES" dirty="0"/>
              <a:t>En </a:t>
            </a:r>
            <a:r>
              <a:rPr lang="es-ES" dirty="0" err="1"/>
              <a:t>Tabgha</a:t>
            </a:r>
            <a:r>
              <a:rPr lang="es-ES" dirty="0"/>
              <a:t> Jesús pronunció el Discurso de la Montaña que comienza con las bienaventuranzas.</a:t>
            </a:r>
          </a:p>
          <a:p>
            <a:pPr marL="0" indent="0">
              <a:buNone/>
            </a:pPr>
            <a:r>
              <a:rPr lang="es-ES" dirty="0"/>
              <a:t> Entre 1937 y 1938 se edificó el santuario actual de la Bienaventuranzas pero, con el fin de disponer de una panorámica mayor del mar de Genesaret, se eligió un emplazamiento más alto, a unos doscientos metros sobre la superficie del lago y a dos kilómetros de la localización antigua</a:t>
            </a:r>
          </a:p>
          <a:p>
            <a:pPr marL="0" indent="0">
              <a:buNone/>
            </a:pPr>
            <a:endParaRPr lang="es-ES" dirty="0"/>
          </a:p>
          <a:p>
            <a:endParaRPr lang="es-ES" dirty="0"/>
          </a:p>
        </p:txBody>
      </p:sp>
      <p:pic>
        <p:nvPicPr>
          <p:cNvPr id="7" name="Picture 6">
            <a:extLst>
              <a:ext uri="{FF2B5EF4-FFF2-40B4-BE49-F238E27FC236}">
                <a16:creationId xmlns:a16="http://schemas.microsoft.com/office/drawing/2014/main" id="{1146F51A-5BB9-4635-BF86-877EFEC0BC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83748" y="1253330"/>
            <a:ext cx="2950234" cy="5244860"/>
          </a:xfrm>
          <a:prstGeom prst="rect">
            <a:avLst/>
          </a:prstGeom>
        </p:spPr>
      </p:pic>
      <p:pic>
        <p:nvPicPr>
          <p:cNvPr id="9" name="Picture 8">
            <a:extLst>
              <a:ext uri="{FF2B5EF4-FFF2-40B4-BE49-F238E27FC236}">
                <a16:creationId xmlns:a16="http://schemas.microsoft.com/office/drawing/2014/main" id="{9919F52A-ABD0-4418-972F-0CCC9D143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789" y="1253330"/>
            <a:ext cx="2950234" cy="5244861"/>
          </a:xfrm>
          <a:prstGeom prst="rect">
            <a:avLst/>
          </a:prstGeom>
        </p:spPr>
      </p:pic>
    </p:spTree>
    <p:extLst>
      <p:ext uri="{BB962C8B-B14F-4D97-AF65-F5344CB8AC3E}">
        <p14:creationId xmlns:p14="http://schemas.microsoft.com/office/powerpoint/2010/main" val="5176316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7241598-A659-475B-9E9C-E517F6DC7F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431" y="171724"/>
            <a:ext cx="11205712" cy="6367374"/>
          </a:xfrm>
          <a:prstGeom prst="rect">
            <a:avLst/>
          </a:prstGeom>
        </p:spPr>
      </p:pic>
      <p:sp>
        <p:nvSpPr>
          <p:cNvPr id="2" name="TextBox 1">
            <a:extLst>
              <a:ext uri="{FF2B5EF4-FFF2-40B4-BE49-F238E27FC236}">
                <a16:creationId xmlns:a16="http://schemas.microsoft.com/office/drawing/2014/main" id="{517B2F6D-5D1A-4DAB-889E-0BC4D27A56F9}"/>
              </a:ext>
            </a:extLst>
          </p:cNvPr>
          <p:cNvSpPr txBox="1"/>
          <p:nvPr/>
        </p:nvSpPr>
        <p:spPr>
          <a:xfrm>
            <a:off x="6415176" y="318902"/>
            <a:ext cx="5831457"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IGLESIA DE LAS BIENAVENTURANZAS</a:t>
            </a:r>
          </a:p>
        </p:txBody>
      </p:sp>
    </p:spTree>
    <p:extLst>
      <p:ext uri="{BB962C8B-B14F-4D97-AF65-F5344CB8AC3E}">
        <p14:creationId xmlns:p14="http://schemas.microsoft.com/office/powerpoint/2010/main" val="2743724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74D6B-FE3E-487A-B942-BFC798AB07DC}"/>
              </a:ext>
            </a:extLst>
          </p:cNvPr>
          <p:cNvSpPr>
            <a:spLocks noGrp="1"/>
          </p:cNvSpPr>
          <p:nvPr>
            <p:ph type="title"/>
          </p:nvPr>
        </p:nvSpPr>
        <p:spPr>
          <a:xfrm>
            <a:off x="838200" y="365125"/>
            <a:ext cx="10515600" cy="1325563"/>
          </a:xfrm>
        </p:spPr>
        <p:txBody>
          <a:bodyPr>
            <a:normAutofit/>
          </a:bodyPr>
          <a:lstStyle/>
          <a:p>
            <a:r>
              <a:rPr lang="es-AR" sz="2800" b="1" u="sng" dirty="0">
                <a:latin typeface="Arabic Typesetting" panose="03020402040406030203" pitchFamily="66" charset="-78"/>
                <a:cs typeface="Arabic Typesetting" panose="03020402040406030203" pitchFamily="66" charset="-78"/>
              </a:rPr>
              <a:t> </a:t>
            </a:r>
            <a:br>
              <a:rPr lang="es-AR" sz="2800" dirty="0">
                <a:latin typeface="Arabic Typesetting" panose="03020402040406030203" pitchFamily="66" charset="-78"/>
                <a:cs typeface="Arabic Typesetting" panose="03020402040406030203" pitchFamily="66" charset="-78"/>
              </a:rPr>
            </a:br>
            <a:endParaRPr lang="es-ES" sz="2800" dirty="0">
              <a:latin typeface="Arabic Typesetting" panose="03020402040406030203" pitchFamily="66" charset="-78"/>
              <a:cs typeface="Arabic Typesetting" panose="03020402040406030203" pitchFamily="66" charset="-78"/>
            </a:endParaRPr>
          </a:p>
        </p:txBody>
      </p:sp>
      <p:pic>
        <p:nvPicPr>
          <p:cNvPr id="5" name="Picture 4">
            <a:extLst>
              <a:ext uri="{FF2B5EF4-FFF2-40B4-BE49-F238E27FC236}">
                <a16:creationId xmlns:a16="http://schemas.microsoft.com/office/drawing/2014/main" id="{43D7278F-B190-4894-A2CD-F6725BAD65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7C07594C-730A-4A46-826C-8D2CBC2A6CE3}"/>
              </a:ext>
            </a:extLst>
          </p:cNvPr>
          <p:cNvSpPr>
            <a:spLocks noGrp="1"/>
          </p:cNvSpPr>
          <p:nvPr>
            <p:ph idx="1"/>
          </p:nvPr>
        </p:nvSpPr>
        <p:spPr>
          <a:xfrm>
            <a:off x="0" y="1229022"/>
            <a:ext cx="12192000" cy="5628978"/>
          </a:xfrm>
        </p:spPr>
        <p:txBody>
          <a:bodyPr>
            <a:normAutofit fontScale="85000" lnSpcReduction="20000"/>
          </a:bodyPr>
          <a:lstStyle/>
          <a:p>
            <a:endParaRPr lang="es-AR" dirty="0"/>
          </a:p>
          <a:p>
            <a:r>
              <a:rPr lang="es-AR" dirty="0"/>
              <a:t>Betsaida- </a:t>
            </a:r>
            <a:r>
              <a:rPr lang="es-AR" dirty="0" err="1"/>
              <a:t>Cafarnaún-Corazain</a:t>
            </a:r>
            <a:endParaRPr lang="es-AR" dirty="0"/>
          </a:p>
          <a:p>
            <a:r>
              <a:rPr lang="es-ES" dirty="0"/>
              <a:t>Cafarnaúm era próspera, tenía agua, camino y tierra. Betsaida era pueblo de  pescadores y </a:t>
            </a:r>
            <a:r>
              <a:rPr lang="es-ES" dirty="0" err="1"/>
              <a:t>Corazaín</a:t>
            </a:r>
            <a:r>
              <a:rPr lang="es-ES" dirty="0"/>
              <a:t> de montaña. Entre los tres pueblos  se creó de nuevo un triángulo que permitía una vida dinámica</a:t>
            </a:r>
          </a:p>
          <a:p>
            <a:r>
              <a:rPr lang="es-ES" dirty="0"/>
              <a:t>Por aquí pasaba la Vía Maris que une y separa Egipto con la Mesopotamia antigua (actual Siria e Irak).</a:t>
            </a:r>
          </a:p>
          <a:p>
            <a:r>
              <a:rPr lang="es-ES" dirty="0"/>
              <a:t>El lugar que escoge Jesús para desarrollar su vida es Cafarnaúm, a las orillas del Tiberíades. Vive aquí hasta que peregrina a Jerusalén donde morirá.</a:t>
            </a:r>
          </a:p>
          <a:p>
            <a:r>
              <a:rPr lang="es-ES" dirty="0"/>
              <a:t>Los judíos oraban en la sinagoga con el Pentateuco, dispuesto en forma de rollos muy grandes de cuero. Cuando los pergaminos envejecían se enterraban en la misma sinagoga. Los judíos no tenían una autoridad para rezar, les bastaba la comunidad; lo hacían mirando a  Jerusalén; en esa dirección se colocaba la palabra de Dios. </a:t>
            </a:r>
          </a:p>
          <a:p>
            <a:endParaRPr lang="es-ES" dirty="0"/>
          </a:p>
          <a:p>
            <a:r>
              <a:rPr lang="es-ES" dirty="0"/>
              <a:t>La sinagoga era también la casa de la comunidad. Allí se reunían los ancianos para tomar decisiones, repartir caridad, impartir la justicia. También se enseñaba a leer, hacia los 12 años.</a:t>
            </a:r>
          </a:p>
          <a:p>
            <a:endParaRPr lang="es-ES" dirty="0"/>
          </a:p>
        </p:txBody>
      </p:sp>
      <p:sp>
        <p:nvSpPr>
          <p:cNvPr id="6" name="Rectangle 5">
            <a:extLst>
              <a:ext uri="{FF2B5EF4-FFF2-40B4-BE49-F238E27FC236}">
                <a16:creationId xmlns:a16="http://schemas.microsoft.com/office/drawing/2014/main" id="{B98AB5FE-ED11-4D39-8703-B1533F046BB7}"/>
              </a:ext>
            </a:extLst>
          </p:cNvPr>
          <p:cNvSpPr/>
          <p:nvPr/>
        </p:nvSpPr>
        <p:spPr>
          <a:xfrm>
            <a:off x="1173192" y="381575"/>
            <a:ext cx="8798944" cy="584775"/>
          </a:xfrm>
          <a:prstGeom prst="rect">
            <a:avLst/>
          </a:prstGeom>
        </p:spPr>
        <p:txBody>
          <a:bodyPr wrap="square">
            <a:spAutoFit/>
          </a:bodyPr>
          <a:lstStyle/>
          <a:p>
            <a:r>
              <a:rPr lang="es-AR" sz="1600" b="1" dirty="0">
                <a:latin typeface="Arial" panose="020B0604020202020204" pitchFamily="34" charset="0"/>
                <a:cs typeface="Arial" panose="020B0604020202020204" pitchFamily="34" charset="0"/>
              </a:rPr>
              <a:t>CAFARNAÚN: LA SINAGOGA, MEMORIAL DE SAN PEDRO (BASÍLICA OCTOGONAL DEL S.V) Y CASA DE SAN PEDRO</a:t>
            </a:r>
            <a:r>
              <a:rPr lang="es-AR" sz="1600" b="1" u="sng" dirty="0">
                <a:latin typeface="Arial" panose="020B0604020202020204" pitchFamily="34" charset="0"/>
                <a:cs typeface="Arial" panose="020B0604020202020204" pitchFamily="34" charset="0"/>
              </a:rPr>
              <a:t>. </a:t>
            </a:r>
            <a:endParaRPr lang="es-E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039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F79D405-ED9D-4C54-9ED9-F67AA7709B85}"/>
              </a:ext>
            </a:extLst>
          </p:cNvPr>
          <p:cNvPicPr>
            <a:picLocks noChangeAspect="1"/>
          </p:cNvPicPr>
          <p:nvPr/>
        </p:nvPicPr>
        <p:blipFill>
          <a:blip r:embed="rId2"/>
          <a:stretch>
            <a:fillRect/>
          </a:stretch>
        </p:blipFill>
        <p:spPr>
          <a:xfrm>
            <a:off x="2484408" y="1"/>
            <a:ext cx="9707592" cy="6864178"/>
          </a:xfrm>
          <a:prstGeom prst="rect">
            <a:avLst/>
          </a:prstGeom>
        </p:spPr>
      </p:pic>
      <p:sp>
        <p:nvSpPr>
          <p:cNvPr id="3" name="Rectangle 2">
            <a:extLst>
              <a:ext uri="{FF2B5EF4-FFF2-40B4-BE49-F238E27FC236}">
                <a16:creationId xmlns:a16="http://schemas.microsoft.com/office/drawing/2014/main" id="{69057A76-3CC3-40CE-966F-9A401984C38B}"/>
              </a:ext>
            </a:extLst>
          </p:cNvPr>
          <p:cNvSpPr/>
          <p:nvPr/>
        </p:nvSpPr>
        <p:spPr>
          <a:xfrm>
            <a:off x="586596" y="621102"/>
            <a:ext cx="517584" cy="48480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L</a:t>
            </a:r>
          </a:p>
          <a:p>
            <a:pPr algn="ctr"/>
            <a:r>
              <a:rPr lang="es-ES" dirty="0"/>
              <a:t>A</a:t>
            </a:r>
          </a:p>
          <a:p>
            <a:pPr algn="ctr"/>
            <a:endParaRPr lang="es-ES" dirty="0"/>
          </a:p>
          <a:p>
            <a:pPr algn="ctr"/>
            <a:r>
              <a:rPr lang="es-ES" dirty="0"/>
              <a:t>S</a:t>
            </a:r>
          </a:p>
          <a:p>
            <a:pPr algn="ctr"/>
            <a:r>
              <a:rPr lang="es-ES" dirty="0"/>
              <a:t>I</a:t>
            </a:r>
          </a:p>
          <a:p>
            <a:pPr algn="ctr"/>
            <a:r>
              <a:rPr lang="es-ES" dirty="0"/>
              <a:t>N</a:t>
            </a:r>
          </a:p>
          <a:p>
            <a:pPr algn="ctr"/>
            <a:r>
              <a:rPr lang="es-ES" dirty="0"/>
              <a:t>A</a:t>
            </a:r>
          </a:p>
          <a:p>
            <a:pPr algn="ctr"/>
            <a:r>
              <a:rPr lang="es-ES" dirty="0"/>
              <a:t>G</a:t>
            </a:r>
          </a:p>
          <a:p>
            <a:pPr algn="ctr"/>
            <a:r>
              <a:rPr lang="es-ES" dirty="0"/>
              <a:t>O</a:t>
            </a:r>
          </a:p>
          <a:p>
            <a:pPr algn="ctr"/>
            <a:r>
              <a:rPr lang="es-ES" dirty="0"/>
              <a:t>G</a:t>
            </a:r>
          </a:p>
          <a:p>
            <a:pPr algn="ctr"/>
            <a:r>
              <a:rPr lang="es-ES" dirty="0"/>
              <a:t>A</a:t>
            </a:r>
          </a:p>
        </p:txBody>
      </p:sp>
    </p:spTree>
    <p:extLst>
      <p:ext uri="{BB962C8B-B14F-4D97-AF65-F5344CB8AC3E}">
        <p14:creationId xmlns:p14="http://schemas.microsoft.com/office/powerpoint/2010/main" val="186301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2FE866-0B20-483A-9E9B-5452AAD4FB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471678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4BE381-2E38-40BC-A2F4-5F8F6D98F023}"/>
              </a:ext>
            </a:extLst>
          </p:cNvPr>
          <p:cNvPicPr>
            <a:picLocks noChangeAspect="1"/>
          </p:cNvPicPr>
          <p:nvPr/>
        </p:nvPicPr>
        <p:blipFill>
          <a:blip r:embed="rId2"/>
          <a:stretch>
            <a:fillRect/>
          </a:stretch>
        </p:blipFill>
        <p:spPr>
          <a:xfrm>
            <a:off x="793630" y="169832"/>
            <a:ext cx="11398370" cy="6518335"/>
          </a:xfrm>
          <a:prstGeom prst="rect">
            <a:avLst/>
          </a:prstGeom>
        </p:spPr>
      </p:pic>
      <p:sp>
        <p:nvSpPr>
          <p:cNvPr id="3" name="Rectangle 2">
            <a:extLst>
              <a:ext uri="{FF2B5EF4-FFF2-40B4-BE49-F238E27FC236}">
                <a16:creationId xmlns:a16="http://schemas.microsoft.com/office/drawing/2014/main" id="{8D3413A4-6444-4747-AEA5-1B1CEAC93AA5}"/>
              </a:ext>
            </a:extLst>
          </p:cNvPr>
          <p:cNvSpPr/>
          <p:nvPr/>
        </p:nvSpPr>
        <p:spPr>
          <a:xfrm>
            <a:off x="310551" y="534838"/>
            <a:ext cx="276045" cy="61937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B</a:t>
            </a:r>
          </a:p>
          <a:p>
            <a:pPr algn="ctr"/>
            <a:r>
              <a:rPr lang="es-ES" dirty="0"/>
              <a:t>A</a:t>
            </a:r>
          </a:p>
          <a:p>
            <a:pPr algn="ctr"/>
            <a:r>
              <a:rPr lang="es-ES" dirty="0"/>
              <a:t>S</a:t>
            </a:r>
          </a:p>
          <a:p>
            <a:pPr algn="ctr"/>
            <a:r>
              <a:rPr lang="es-ES" dirty="0"/>
              <a:t>Í</a:t>
            </a:r>
          </a:p>
          <a:p>
            <a:pPr algn="ctr"/>
            <a:r>
              <a:rPr lang="es-ES" dirty="0"/>
              <a:t>L</a:t>
            </a:r>
          </a:p>
          <a:p>
            <a:pPr algn="ctr"/>
            <a:r>
              <a:rPr lang="es-ES" dirty="0"/>
              <a:t>I</a:t>
            </a:r>
          </a:p>
          <a:p>
            <a:pPr algn="ctr"/>
            <a:r>
              <a:rPr lang="es-ES" dirty="0"/>
              <a:t>C</a:t>
            </a:r>
          </a:p>
          <a:p>
            <a:pPr algn="ctr"/>
            <a:r>
              <a:rPr lang="es-ES" dirty="0"/>
              <a:t>A</a:t>
            </a:r>
          </a:p>
          <a:p>
            <a:pPr algn="ctr"/>
            <a:endParaRPr lang="es-ES" dirty="0"/>
          </a:p>
          <a:p>
            <a:pPr algn="ctr"/>
            <a:r>
              <a:rPr lang="es-ES" dirty="0"/>
              <a:t>O</a:t>
            </a:r>
          </a:p>
          <a:p>
            <a:pPr algn="ctr"/>
            <a:r>
              <a:rPr lang="es-ES" dirty="0"/>
              <a:t>CT</a:t>
            </a:r>
          </a:p>
          <a:p>
            <a:pPr algn="ctr"/>
            <a:r>
              <a:rPr lang="es-ES" dirty="0"/>
              <a:t>O</a:t>
            </a:r>
          </a:p>
          <a:p>
            <a:pPr algn="ctr"/>
            <a:r>
              <a:rPr lang="es-ES" dirty="0"/>
              <a:t>G</a:t>
            </a:r>
          </a:p>
          <a:p>
            <a:pPr algn="ctr"/>
            <a:r>
              <a:rPr lang="es-ES" dirty="0"/>
              <a:t>O</a:t>
            </a:r>
          </a:p>
          <a:p>
            <a:pPr algn="ctr"/>
            <a:r>
              <a:rPr lang="es-ES" dirty="0"/>
              <a:t>N</a:t>
            </a:r>
          </a:p>
          <a:p>
            <a:pPr algn="ctr"/>
            <a:r>
              <a:rPr lang="es-ES" dirty="0"/>
              <a:t>A</a:t>
            </a:r>
          </a:p>
          <a:p>
            <a:pPr algn="ctr"/>
            <a:r>
              <a:rPr lang="es-ES" dirty="0"/>
              <a:t>L</a:t>
            </a:r>
          </a:p>
        </p:txBody>
      </p:sp>
    </p:spTree>
    <p:extLst>
      <p:ext uri="{BB962C8B-B14F-4D97-AF65-F5344CB8AC3E}">
        <p14:creationId xmlns:p14="http://schemas.microsoft.com/office/powerpoint/2010/main" val="26841238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477E57-1D3A-48CB-BB58-2B36046023A3}"/>
              </a:ext>
            </a:extLst>
          </p:cNvPr>
          <p:cNvPicPr>
            <a:picLocks noChangeAspect="1"/>
          </p:cNvPicPr>
          <p:nvPr/>
        </p:nvPicPr>
        <p:blipFill>
          <a:blip r:embed="rId2"/>
          <a:stretch>
            <a:fillRect/>
          </a:stretch>
        </p:blipFill>
        <p:spPr>
          <a:xfrm>
            <a:off x="1242204" y="565166"/>
            <a:ext cx="10949796" cy="6292834"/>
          </a:xfrm>
          <a:prstGeom prst="rect">
            <a:avLst/>
          </a:prstGeom>
        </p:spPr>
      </p:pic>
      <p:sp>
        <p:nvSpPr>
          <p:cNvPr id="3" name="Rectangle 2">
            <a:extLst>
              <a:ext uri="{FF2B5EF4-FFF2-40B4-BE49-F238E27FC236}">
                <a16:creationId xmlns:a16="http://schemas.microsoft.com/office/drawing/2014/main" id="{0F17C76F-F617-4A27-BF2D-ED5CC4523964}"/>
              </a:ext>
            </a:extLst>
          </p:cNvPr>
          <p:cNvSpPr/>
          <p:nvPr/>
        </p:nvSpPr>
        <p:spPr>
          <a:xfrm>
            <a:off x="379562" y="396815"/>
            <a:ext cx="586596" cy="61247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a:t>
            </a:r>
          </a:p>
          <a:p>
            <a:pPr algn="ctr"/>
            <a:r>
              <a:rPr lang="es-ES" dirty="0"/>
              <a:t>A</a:t>
            </a:r>
          </a:p>
          <a:p>
            <a:pPr algn="ctr"/>
            <a:r>
              <a:rPr lang="es-ES" dirty="0"/>
              <a:t>S</a:t>
            </a:r>
          </a:p>
          <a:p>
            <a:pPr algn="ctr"/>
            <a:r>
              <a:rPr lang="es-ES" dirty="0"/>
              <a:t>A</a:t>
            </a:r>
          </a:p>
          <a:p>
            <a:pPr algn="ctr"/>
            <a:endParaRPr lang="es-ES" dirty="0"/>
          </a:p>
          <a:p>
            <a:pPr algn="ctr"/>
            <a:r>
              <a:rPr lang="es-ES" dirty="0"/>
              <a:t>D</a:t>
            </a:r>
          </a:p>
          <a:p>
            <a:pPr algn="ctr"/>
            <a:r>
              <a:rPr lang="es-ES" dirty="0"/>
              <a:t>E</a:t>
            </a:r>
          </a:p>
          <a:p>
            <a:pPr algn="ctr"/>
            <a:endParaRPr lang="es-ES" dirty="0"/>
          </a:p>
          <a:p>
            <a:pPr algn="ctr"/>
            <a:r>
              <a:rPr lang="es-ES" dirty="0"/>
              <a:t>P</a:t>
            </a:r>
          </a:p>
          <a:p>
            <a:pPr algn="ctr"/>
            <a:r>
              <a:rPr lang="es-ES" dirty="0"/>
              <a:t>E</a:t>
            </a:r>
          </a:p>
          <a:p>
            <a:pPr algn="ctr"/>
            <a:r>
              <a:rPr lang="es-ES" dirty="0"/>
              <a:t>D</a:t>
            </a:r>
          </a:p>
          <a:p>
            <a:pPr algn="ctr"/>
            <a:r>
              <a:rPr lang="es-ES" dirty="0"/>
              <a:t>R</a:t>
            </a:r>
          </a:p>
          <a:p>
            <a:pPr algn="ctr"/>
            <a:r>
              <a:rPr lang="es-ES" dirty="0"/>
              <a:t>O</a:t>
            </a:r>
          </a:p>
          <a:p>
            <a:pPr algn="ctr"/>
            <a:endParaRPr lang="es-ES" dirty="0"/>
          </a:p>
        </p:txBody>
      </p:sp>
    </p:spTree>
    <p:extLst>
      <p:ext uri="{BB962C8B-B14F-4D97-AF65-F5344CB8AC3E}">
        <p14:creationId xmlns:p14="http://schemas.microsoft.com/office/powerpoint/2010/main" val="3606805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FFC00B-671A-41E5-BD85-D74E2C9AD5E8}"/>
              </a:ext>
            </a:extLst>
          </p:cNvPr>
          <p:cNvPicPr>
            <a:picLocks noChangeAspect="1"/>
          </p:cNvPicPr>
          <p:nvPr/>
        </p:nvPicPr>
        <p:blipFill>
          <a:blip r:embed="rId2"/>
          <a:stretch>
            <a:fillRect/>
          </a:stretch>
        </p:blipFill>
        <p:spPr>
          <a:xfrm>
            <a:off x="2967487" y="253505"/>
            <a:ext cx="8678173" cy="6350990"/>
          </a:xfrm>
          <a:prstGeom prst="rect">
            <a:avLst/>
          </a:prstGeom>
        </p:spPr>
      </p:pic>
      <p:sp>
        <p:nvSpPr>
          <p:cNvPr id="3" name="Rectangle 2">
            <a:extLst>
              <a:ext uri="{FF2B5EF4-FFF2-40B4-BE49-F238E27FC236}">
                <a16:creationId xmlns:a16="http://schemas.microsoft.com/office/drawing/2014/main" id="{C2FDC63D-E68C-43B3-ADF5-53E7CFBDF2F7}"/>
              </a:ext>
            </a:extLst>
          </p:cNvPr>
          <p:cNvSpPr/>
          <p:nvPr/>
        </p:nvSpPr>
        <p:spPr>
          <a:xfrm>
            <a:off x="1017917" y="552091"/>
            <a:ext cx="966158" cy="521035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C</a:t>
            </a:r>
          </a:p>
          <a:p>
            <a:pPr algn="ctr"/>
            <a:r>
              <a:rPr lang="es-ES" dirty="0"/>
              <a:t>A</a:t>
            </a:r>
          </a:p>
          <a:p>
            <a:pPr algn="ctr"/>
            <a:r>
              <a:rPr lang="es-ES" dirty="0"/>
              <a:t>S</a:t>
            </a:r>
          </a:p>
          <a:p>
            <a:pPr algn="ctr"/>
            <a:r>
              <a:rPr lang="es-ES" dirty="0"/>
              <a:t>A</a:t>
            </a:r>
          </a:p>
          <a:p>
            <a:pPr algn="ctr"/>
            <a:endParaRPr lang="es-ES" dirty="0"/>
          </a:p>
          <a:p>
            <a:pPr algn="ctr"/>
            <a:r>
              <a:rPr lang="es-ES" dirty="0"/>
              <a:t>D</a:t>
            </a:r>
          </a:p>
          <a:p>
            <a:pPr algn="ctr"/>
            <a:r>
              <a:rPr lang="es-ES" dirty="0"/>
              <a:t>E</a:t>
            </a:r>
          </a:p>
          <a:p>
            <a:pPr algn="ctr"/>
            <a:endParaRPr lang="es-ES" dirty="0"/>
          </a:p>
          <a:p>
            <a:pPr algn="ctr"/>
            <a:r>
              <a:rPr lang="es-ES" dirty="0"/>
              <a:t>P</a:t>
            </a:r>
          </a:p>
          <a:p>
            <a:pPr algn="ctr"/>
            <a:r>
              <a:rPr lang="es-ES" dirty="0"/>
              <a:t>E</a:t>
            </a:r>
          </a:p>
          <a:p>
            <a:pPr algn="ctr"/>
            <a:r>
              <a:rPr lang="es-ES" dirty="0"/>
              <a:t>D</a:t>
            </a:r>
          </a:p>
          <a:p>
            <a:pPr algn="ctr"/>
            <a:r>
              <a:rPr lang="es-ES" dirty="0"/>
              <a:t>R</a:t>
            </a:r>
          </a:p>
          <a:p>
            <a:pPr algn="ctr"/>
            <a:r>
              <a:rPr lang="es-ES" dirty="0"/>
              <a:t>O</a:t>
            </a:r>
          </a:p>
        </p:txBody>
      </p:sp>
    </p:spTree>
    <p:extLst>
      <p:ext uri="{BB962C8B-B14F-4D97-AF65-F5344CB8AC3E}">
        <p14:creationId xmlns:p14="http://schemas.microsoft.com/office/powerpoint/2010/main" val="3090025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3C43FF0-03EC-4699-B908-A0E0C334B94A}"/>
              </a:ext>
            </a:extLst>
          </p:cNvPr>
          <p:cNvPicPr>
            <a:picLocks noChangeAspect="1"/>
          </p:cNvPicPr>
          <p:nvPr/>
        </p:nvPicPr>
        <p:blipFill>
          <a:blip r:embed="rId2"/>
          <a:stretch>
            <a:fillRect/>
          </a:stretch>
        </p:blipFill>
        <p:spPr>
          <a:xfrm>
            <a:off x="399638" y="411917"/>
            <a:ext cx="10964226" cy="6446083"/>
          </a:xfrm>
          <a:prstGeom prst="rect">
            <a:avLst/>
          </a:prstGeom>
        </p:spPr>
      </p:pic>
      <p:sp>
        <p:nvSpPr>
          <p:cNvPr id="3" name="Rectangle 2">
            <a:extLst>
              <a:ext uri="{FF2B5EF4-FFF2-40B4-BE49-F238E27FC236}">
                <a16:creationId xmlns:a16="http://schemas.microsoft.com/office/drawing/2014/main" id="{8FEC462C-3CC7-4C54-B391-8802091EC952}"/>
              </a:ext>
            </a:extLst>
          </p:cNvPr>
          <p:cNvSpPr/>
          <p:nvPr/>
        </p:nvSpPr>
        <p:spPr>
          <a:xfrm>
            <a:off x="828136" y="621102"/>
            <a:ext cx="9540815" cy="3278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a:latin typeface="Arial" panose="020B0604020202020204" pitchFamily="34" charset="0"/>
                <a:cs typeface="Arial" panose="020B0604020202020204" pitchFamily="34" charset="0"/>
              </a:rPr>
              <a:t>LAGO  DE GALILEA O TIBERÍADES</a:t>
            </a:r>
          </a:p>
        </p:txBody>
      </p:sp>
      <p:sp>
        <p:nvSpPr>
          <p:cNvPr id="4" name="Rectangle 3">
            <a:extLst>
              <a:ext uri="{FF2B5EF4-FFF2-40B4-BE49-F238E27FC236}">
                <a16:creationId xmlns:a16="http://schemas.microsoft.com/office/drawing/2014/main" id="{990BF14C-513E-4559-AF5A-5BD417FC02B1}"/>
              </a:ext>
            </a:extLst>
          </p:cNvPr>
          <p:cNvSpPr/>
          <p:nvPr/>
        </p:nvSpPr>
        <p:spPr>
          <a:xfrm>
            <a:off x="1017918" y="1158091"/>
            <a:ext cx="9713342" cy="923330"/>
          </a:xfrm>
          <a:prstGeom prst="rect">
            <a:avLst/>
          </a:prstGeom>
        </p:spPr>
        <p:txBody>
          <a:bodyPr wrap="square">
            <a:spAutoFit/>
          </a:bodyPr>
          <a:lstStyle/>
          <a:p>
            <a:pPr algn="just"/>
            <a:r>
              <a:rPr lang="es-ES" dirty="0"/>
              <a:t>Se denomina de Tiberíades por ser esta ciudad la mas grande a sus orillas. </a:t>
            </a:r>
          </a:p>
          <a:p>
            <a:pPr algn="just"/>
            <a:r>
              <a:rPr lang="es-ES" dirty="0"/>
              <a:t>Está a 220 metros por debajo del nivel del mar. </a:t>
            </a:r>
          </a:p>
          <a:p>
            <a:pPr algn="just"/>
            <a:r>
              <a:rPr lang="es-ES" dirty="0"/>
              <a:t>Jesús lo cruza  para quitarle los malos espíritus al endemoniado</a:t>
            </a:r>
            <a:r>
              <a:rPr lang="es-ES" dirty="0">
                <a:latin typeface="Calibri Light, serif"/>
              </a:rPr>
              <a:t>, en la región de los  </a:t>
            </a:r>
            <a:r>
              <a:rPr lang="es-ES" dirty="0" err="1">
                <a:latin typeface="Calibri Light, serif"/>
              </a:rPr>
              <a:t>gerasenos</a:t>
            </a:r>
            <a:endParaRPr lang="es-ES" dirty="0">
              <a:effectLst/>
            </a:endParaRPr>
          </a:p>
        </p:txBody>
      </p:sp>
    </p:spTree>
    <p:extLst>
      <p:ext uri="{BB962C8B-B14F-4D97-AF65-F5344CB8AC3E}">
        <p14:creationId xmlns:p14="http://schemas.microsoft.com/office/powerpoint/2010/main" val="334534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45BA0-2EAF-4918-BF7C-FC1A4B1C0ADA}"/>
              </a:ext>
            </a:extLst>
          </p:cNvPr>
          <p:cNvSpPr>
            <a:spLocks noGrp="1"/>
          </p:cNvSpPr>
          <p:nvPr>
            <p:ph type="title"/>
          </p:nvPr>
        </p:nvSpPr>
        <p:spPr/>
        <p:txBody>
          <a:bodyPr>
            <a:normAutofit/>
          </a:bodyPr>
          <a:lstStyle/>
          <a:p>
            <a:r>
              <a:rPr lang="es-ES" sz="1600" b="1" dirty="0">
                <a:latin typeface="Arial" panose="020B0604020202020204" pitchFamily="34" charset="0"/>
                <a:cs typeface="Arial" panose="020B0604020202020204" pitchFamily="34" charset="0"/>
              </a:rPr>
              <a:t>SANTA MISA JUNTO AL LAGO</a:t>
            </a:r>
          </a:p>
        </p:txBody>
      </p:sp>
      <p:pic>
        <p:nvPicPr>
          <p:cNvPr id="4" name="Content Placeholder 3">
            <a:extLst>
              <a:ext uri="{FF2B5EF4-FFF2-40B4-BE49-F238E27FC236}">
                <a16:creationId xmlns:a16="http://schemas.microsoft.com/office/drawing/2014/main" id="{FCF7A3D4-A40F-4C52-9985-319DEB4A74B0}"/>
              </a:ext>
            </a:extLst>
          </p:cNvPr>
          <p:cNvPicPr>
            <a:picLocks noGrp="1" noChangeAspect="1"/>
          </p:cNvPicPr>
          <p:nvPr>
            <p:ph idx="1"/>
          </p:nvPr>
        </p:nvPicPr>
        <p:blipFill>
          <a:blip r:embed="rId2"/>
          <a:stretch>
            <a:fillRect/>
          </a:stretch>
        </p:blipFill>
        <p:spPr>
          <a:xfrm>
            <a:off x="294216" y="1986012"/>
            <a:ext cx="5330067" cy="3997550"/>
          </a:xfrm>
          <a:prstGeom prst="rect">
            <a:avLst/>
          </a:prstGeom>
        </p:spPr>
      </p:pic>
      <p:pic>
        <p:nvPicPr>
          <p:cNvPr id="5" name="Picture 4">
            <a:extLst>
              <a:ext uri="{FF2B5EF4-FFF2-40B4-BE49-F238E27FC236}">
                <a16:creationId xmlns:a16="http://schemas.microsoft.com/office/drawing/2014/main" id="{A4FD04FD-9FFD-4468-9E89-C5531FE62287}"/>
              </a:ext>
            </a:extLst>
          </p:cNvPr>
          <p:cNvPicPr>
            <a:picLocks noChangeAspect="1"/>
          </p:cNvPicPr>
          <p:nvPr/>
        </p:nvPicPr>
        <p:blipFill>
          <a:blip r:embed="rId3"/>
          <a:stretch>
            <a:fillRect/>
          </a:stretch>
        </p:blipFill>
        <p:spPr>
          <a:xfrm>
            <a:off x="5917721" y="1500184"/>
            <a:ext cx="5980063" cy="4483378"/>
          </a:xfrm>
          <a:prstGeom prst="rect">
            <a:avLst/>
          </a:prstGeom>
        </p:spPr>
      </p:pic>
    </p:spTree>
    <p:extLst>
      <p:ext uri="{BB962C8B-B14F-4D97-AF65-F5344CB8AC3E}">
        <p14:creationId xmlns:p14="http://schemas.microsoft.com/office/powerpoint/2010/main" val="40167832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EF963-9889-4829-A07F-B81FCCEB96CB}"/>
              </a:ext>
            </a:extLst>
          </p:cNvPr>
          <p:cNvSpPr>
            <a:spLocks noGrp="1"/>
          </p:cNvSpPr>
          <p:nvPr>
            <p:ph type="title"/>
          </p:nvPr>
        </p:nvSpPr>
        <p:spPr/>
        <p:txBody>
          <a:bodyPr>
            <a:normAutofit/>
          </a:bodyPr>
          <a:lstStyle/>
          <a:p>
            <a:r>
              <a:rPr lang="es-ES" sz="1600" b="1" dirty="0">
                <a:latin typeface="Arial" panose="020B0604020202020204" pitchFamily="34" charset="0"/>
                <a:cs typeface="Arial" panose="020B0604020202020204" pitchFamily="34" charset="0"/>
              </a:rPr>
              <a:t>	EL RÍO JORDÁN</a:t>
            </a:r>
          </a:p>
        </p:txBody>
      </p:sp>
      <p:pic>
        <p:nvPicPr>
          <p:cNvPr id="4" name="Content Placeholder 3">
            <a:extLst>
              <a:ext uri="{FF2B5EF4-FFF2-40B4-BE49-F238E27FC236}">
                <a16:creationId xmlns:a16="http://schemas.microsoft.com/office/drawing/2014/main" id="{DF0717F4-B93C-4FDB-A78B-0C6D32EAF90C}"/>
              </a:ext>
            </a:extLst>
          </p:cNvPr>
          <p:cNvPicPr>
            <a:picLocks noGrp="1" noChangeAspect="1"/>
          </p:cNvPicPr>
          <p:nvPr>
            <p:ph idx="1"/>
          </p:nvPr>
        </p:nvPicPr>
        <p:blipFill rotWithShape="1">
          <a:blip r:embed="rId2"/>
          <a:srcRect l="8355" r="5025"/>
          <a:stretch/>
        </p:blipFill>
        <p:spPr>
          <a:xfrm>
            <a:off x="353322" y="1690688"/>
            <a:ext cx="4676955" cy="4048026"/>
          </a:xfrm>
          <a:prstGeom prst="rect">
            <a:avLst/>
          </a:prstGeom>
        </p:spPr>
      </p:pic>
      <p:pic>
        <p:nvPicPr>
          <p:cNvPr id="5" name="Picture 4">
            <a:extLst>
              <a:ext uri="{FF2B5EF4-FFF2-40B4-BE49-F238E27FC236}">
                <a16:creationId xmlns:a16="http://schemas.microsoft.com/office/drawing/2014/main" id="{00AC9260-08F5-49DF-AE60-8C901E46359E}"/>
              </a:ext>
            </a:extLst>
          </p:cNvPr>
          <p:cNvPicPr>
            <a:picLocks noChangeAspect="1"/>
          </p:cNvPicPr>
          <p:nvPr/>
        </p:nvPicPr>
        <p:blipFill>
          <a:blip r:embed="rId3"/>
          <a:stretch>
            <a:fillRect/>
          </a:stretch>
        </p:blipFill>
        <p:spPr>
          <a:xfrm>
            <a:off x="6590582" y="171572"/>
            <a:ext cx="5075568" cy="6686428"/>
          </a:xfrm>
          <a:prstGeom prst="rect">
            <a:avLst/>
          </a:prstGeom>
        </p:spPr>
      </p:pic>
    </p:spTree>
    <p:extLst>
      <p:ext uri="{BB962C8B-B14F-4D97-AF65-F5344CB8AC3E}">
        <p14:creationId xmlns:p14="http://schemas.microsoft.com/office/powerpoint/2010/main" val="9609197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EA5EA9-349A-43D7-A8A0-CAFA1FDDD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17553" y="2436953"/>
            <a:ext cx="12192000" cy="6858000"/>
          </a:xfrm>
          <a:prstGeom prst="rect">
            <a:avLst/>
          </a:prstGeom>
        </p:spPr>
      </p:pic>
      <p:sp>
        <p:nvSpPr>
          <p:cNvPr id="2" name="Title 1">
            <a:extLst>
              <a:ext uri="{FF2B5EF4-FFF2-40B4-BE49-F238E27FC236}">
                <a16:creationId xmlns:a16="http://schemas.microsoft.com/office/drawing/2014/main" id="{48D5D1A7-C64B-4F57-B457-915B9E543B5D}"/>
              </a:ext>
            </a:extLst>
          </p:cNvPr>
          <p:cNvSpPr>
            <a:spLocks noGrp="1"/>
          </p:cNvSpPr>
          <p:nvPr>
            <p:ph type="title"/>
          </p:nvPr>
        </p:nvSpPr>
        <p:spPr>
          <a:xfrm flipV="1">
            <a:off x="2093259" y="-1950565"/>
            <a:ext cx="10515600" cy="1279525"/>
          </a:xfrm>
        </p:spPr>
        <p:txBody>
          <a:bodyPr/>
          <a:lstStyle/>
          <a:p>
            <a:endParaRPr lang="es-ES" dirty="0"/>
          </a:p>
        </p:txBody>
      </p:sp>
      <p:sp>
        <p:nvSpPr>
          <p:cNvPr id="3" name="Content Placeholder 2">
            <a:extLst>
              <a:ext uri="{FF2B5EF4-FFF2-40B4-BE49-F238E27FC236}">
                <a16:creationId xmlns:a16="http://schemas.microsoft.com/office/drawing/2014/main" id="{8F70A8CB-147C-4FF0-A1CA-EC3FB478E5A8}"/>
              </a:ext>
            </a:extLst>
          </p:cNvPr>
          <p:cNvSpPr>
            <a:spLocks noGrp="1"/>
          </p:cNvSpPr>
          <p:nvPr>
            <p:ph idx="1"/>
          </p:nvPr>
        </p:nvSpPr>
        <p:spPr>
          <a:xfrm>
            <a:off x="502025" y="1427458"/>
            <a:ext cx="4500282" cy="5684567"/>
          </a:xfrm>
        </p:spPr>
        <p:txBody>
          <a:bodyPr>
            <a:normAutofit fontScale="25000" lnSpcReduction="20000"/>
          </a:bodyPr>
          <a:lstStyle/>
          <a:p>
            <a:pPr marL="0" indent="0">
              <a:buNone/>
            </a:pPr>
            <a:r>
              <a:rPr lang="es-ES" sz="8000" dirty="0"/>
              <a:t>El Jordán nace en el norte del país, vierte sus aguas al lago Tiberíades y vuelve a salir de él, prosigue su camino hasta desembocar en el Mar Muerto. El Mar Muerto es la zona más baja de la Tierra -400 m bajo el nivel del mar-; con el 23% de salinidad, en sus aguas nadie puede ahogarse, ni hay vida.</a:t>
            </a:r>
          </a:p>
          <a:p>
            <a:endParaRPr lang="es-ES" sz="8000" dirty="0"/>
          </a:p>
          <a:p>
            <a:pPr marL="0" indent="0">
              <a:buNone/>
            </a:pPr>
            <a:r>
              <a:rPr lang="es-ES" sz="8000" dirty="0"/>
              <a:t>El río Jordán es como una grieta verde que con la vegetación de sus riberas rompe la monotonía ocre del desierto de Judea. Marca la línea fronteriza entre Israel, los territorios palestinos y Jordania.</a:t>
            </a:r>
          </a:p>
          <a:p>
            <a:endParaRPr lang="es-ES" sz="8000" dirty="0"/>
          </a:p>
          <a:p>
            <a:pPr marL="0" indent="0">
              <a:buNone/>
            </a:pPr>
            <a:r>
              <a:rPr lang="es-ES" sz="8000" dirty="0"/>
              <a:t>En el Jordán se renuevan los votos bautismales. Los orientales y los </a:t>
            </a:r>
            <a:r>
              <a:rPr lang="es-ES" sz="8000" dirty="0" err="1"/>
              <a:t>neocatecúmenos</a:t>
            </a:r>
            <a:r>
              <a:rPr lang="es-ES" sz="8000" dirty="0"/>
              <a:t> carismáticos lo hacen por inmersión </a:t>
            </a:r>
          </a:p>
          <a:p>
            <a:endParaRPr lang="es-ES" sz="8000" dirty="0"/>
          </a:p>
          <a:p>
            <a:pPr marL="0" indent="0">
              <a:buNone/>
            </a:pPr>
            <a:r>
              <a:rPr lang="es-ES" sz="8000" dirty="0"/>
              <a:t> </a:t>
            </a:r>
          </a:p>
          <a:p>
            <a:endParaRPr lang="es-ES" dirty="0"/>
          </a:p>
        </p:txBody>
      </p:sp>
      <p:sp>
        <p:nvSpPr>
          <p:cNvPr id="9" name="Rectangle 8">
            <a:extLst>
              <a:ext uri="{FF2B5EF4-FFF2-40B4-BE49-F238E27FC236}">
                <a16:creationId xmlns:a16="http://schemas.microsoft.com/office/drawing/2014/main" id="{07067160-4CC6-4E37-BDEC-41D5EE3CD697}"/>
              </a:ext>
            </a:extLst>
          </p:cNvPr>
          <p:cNvSpPr/>
          <p:nvPr/>
        </p:nvSpPr>
        <p:spPr>
          <a:xfrm>
            <a:off x="5002307" y="6128888"/>
            <a:ext cx="6096000" cy="1200329"/>
          </a:xfrm>
          <a:prstGeom prst="rect">
            <a:avLst/>
          </a:prstGeom>
        </p:spPr>
        <p:txBody>
          <a:bodyPr>
            <a:spAutoFit/>
          </a:bodyPr>
          <a:lstStyle/>
          <a:p>
            <a:r>
              <a:rPr lang="es-ES" dirty="0"/>
              <a:t>Unos kilómetros antes de su desembocadura en el mar Muerto se encuentra el lugar del bautismo de Jesús.</a:t>
            </a:r>
          </a:p>
          <a:p>
            <a:br>
              <a:rPr lang="es-ES" dirty="0"/>
            </a:br>
            <a:endParaRPr lang="es-ES" dirty="0"/>
          </a:p>
        </p:txBody>
      </p:sp>
      <p:pic>
        <p:nvPicPr>
          <p:cNvPr id="1026" name="Picture 2" descr="Resultado de imagen de mapa del rio jordan">
            <a:extLst>
              <a:ext uri="{FF2B5EF4-FFF2-40B4-BE49-F238E27FC236}">
                <a16:creationId xmlns:a16="http://schemas.microsoft.com/office/drawing/2014/main" id="{8D8F6DC6-D5A3-40CF-A9C8-8777F538CE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1859" y="365125"/>
            <a:ext cx="4500282" cy="56845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C7C400F-8621-4101-87E5-B48337E85E68}"/>
              </a:ext>
            </a:extLst>
          </p:cNvPr>
          <p:cNvSpPr txBox="1"/>
          <p:nvPr/>
        </p:nvSpPr>
        <p:spPr>
          <a:xfrm>
            <a:off x="1559859" y="566293"/>
            <a:ext cx="3841376"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El  JORDÁN, trayecto</a:t>
            </a:r>
          </a:p>
        </p:txBody>
      </p:sp>
    </p:spTree>
    <p:extLst>
      <p:ext uri="{BB962C8B-B14F-4D97-AF65-F5344CB8AC3E}">
        <p14:creationId xmlns:p14="http://schemas.microsoft.com/office/powerpoint/2010/main" val="772506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A6BFE-3748-4C02-8BE4-F1BB3F7F88D8}"/>
              </a:ext>
            </a:extLst>
          </p:cNvPr>
          <p:cNvSpPr>
            <a:spLocks noGrp="1"/>
          </p:cNvSpPr>
          <p:nvPr>
            <p:ph type="title"/>
          </p:nvPr>
        </p:nvSpPr>
        <p:spPr/>
        <p:txBody>
          <a:bodyPr>
            <a:normAutofit/>
          </a:bodyPr>
          <a:lstStyle/>
          <a:p>
            <a:r>
              <a:rPr lang="es-ES" b="1" dirty="0">
                <a:solidFill>
                  <a:srgbClr val="C00000"/>
                </a:solidFill>
                <a:latin typeface="Arabic Typesetting" panose="03020402040406030203" pitchFamily="66" charset="-78"/>
                <a:cs typeface="Arabic Typesetting" panose="03020402040406030203" pitchFamily="66" charset="-78"/>
              </a:rPr>
              <a:t>	Tercer día , 23-10-17, Belén y Jerusalén. Judea</a:t>
            </a:r>
            <a:br>
              <a:rPr lang="es-ES" dirty="0"/>
            </a:br>
            <a:endParaRPr lang="es-ES" dirty="0"/>
          </a:p>
        </p:txBody>
      </p:sp>
      <p:sp>
        <p:nvSpPr>
          <p:cNvPr id="3" name="Content Placeholder 2">
            <a:extLst>
              <a:ext uri="{FF2B5EF4-FFF2-40B4-BE49-F238E27FC236}">
                <a16:creationId xmlns:a16="http://schemas.microsoft.com/office/drawing/2014/main" id="{A675F456-8972-4B39-804F-D87341AA4A23}"/>
              </a:ext>
            </a:extLst>
          </p:cNvPr>
          <p:cNvSpPr>
            <a:spLocks noGrp="1"/>
          </p:cNvSpPr>
          <p:nvPr>
            <p:ph idx="1"/>
          </p:nvPr>
        </p:nvSpPr>
        <p:spPr/>
        <p:txBody>
          <a:bodyPr>
            <a:normAutofit lnSpcReduction="10000"/>
          </a:bodyPr>
          <a:lstStyle/>
          <a:p>
            <a:pPr marL="0" indent="0">
              <a:buNone/>
            </a:pPr>
            <a:endParaRPr lang="es-ES" dirty="0"/>
          </a:p>
          <a:p>
            <a:r>
              <a:rPr lang="es-ES" dirty="0"/>
              <a:t>Camino a Beit </a:t>
            </a:r>
            <a:r>
              <a:rPr lang="es-ES" dirty="0" err="1"/>
              <a:t>Sahour</a:t>
            </a:r>
            <a:r>
              <a:rPr lang="es-ES" dirty="0"/>
              <a:t>. Visita a la </a:t>
            </a:r>
            <a:r>
              <a:rPr lang="es-ES" b="1" dirty="0"/>
              <a:t>Capilla Franciscana</a:t>
            </a:r>
            <a:r>
              <a:rPr lang="es-ES" dirty="0"/>
              <a:t> </a:t>
            </a:r>
            <a:r>
              <a:rPr lang="es-ES" b="1" dirty="0"/>
              <a:t>de Los Ángeles</a:t>
            </a:r>
            <a:r>
              <a:rPr lang="es-ES" dirty="0"/>
              <a:t>, donde el ángel se apareció a los pastores. Campo de Pastores de </a:t>
            </a:r>
            <a:r>
              <a:rPr lang="es-ES" b="1" dirty="0"/>
              <a:t>Belén</a:t>
            </a:r>
            <a:endParaRPr lang="es-ES" dirty="0"/>
          </a:p>
          <a:p>
            <a:r>
              <a:rPr lang="es-ES" dirty="0"/>
              <a:t> </a:t>
            </a:r>
            <a:r>
              <a:rPr lang="es-ES" b="1" dirty="0"/>
              <a:t>La Gruta de la Leche</a:t>
            </a:r>
            <a:r>
              <a:rPr lang="es-ES" dirty="0"/>
              <a:t>, visita a la Capilla de la Adoración permanente. </a:t>
            </a:r>
            <a:r>
              <a:rPr lang="es-ES" b="1" dirty="0"/>
              <a:t>Belén</a:t>
            </a:r>
            <a:endParaRPr lang="es-ES" dirty="0"/>
          </a:p>
          <a:p>
            <a:r>
              <a:rPr lang="es-ES" b="1" dirty="0"/>
              <a:t>Basílica de la Natividad</a:t>
            </a:r>
            <a:r>
              <a:rPr lang="es-ES" dirty="0"/>
              <a:t> (beso a la estrella donde nació el Niño y pesebre).</a:t>
            </a:r>
            <a:r>
              <a:rPr lang="es-ES" b="1" dirty="0"/>
              <a:t> Belén</a:t>
            </a:r>
            <a:endParaRPr lang="es-ES" dirty="0"/>
          </a:p>
          <a:p>
            <a:r>
              <a:rPr lang="es-ES" b="1" dirty="0"/>
              <a:t>Iglesia de la Dormición</a:t>
            </a:r>
            <a:r>
              <a:rPr lang="es-ES" dirty="0"/>
              <a:t>, </a:t>
            </a:r>
            <a:r>
              <a:rPr lang="es-ES" b="1" dirty="0"/>
              <a:t>el Cenáculo</a:t>
            </a:r>
            <a:r>
              <a:rPr lang="es-ES" dirty="0"/>
              <a:t>, </a:t>
            </a:r>
            <a:r>
              <a:rPr lang="es-ES" b="1" dirty="0"/>
              <a:t>muro de las lamentaciones</a:t>
            </a:r>
            <a:r>
              <a:rPr lang="es-ES" dirty="0"/>
              <a:t>. </a:t>
            </a:r>
            <a:r>
              <a:rPr lang="es-ES" b="1" dirty="0"/>
              <a:t>Jerusalén</a:t>
            </a:r>
            <a:endParaRPr lang="es-ES" dirty="0"/>
          </a:p>
          <a:p>
            <a:endParaRPr lang="es-ES" dirty="0"/>
          </a:p>
        </p:txBody>
      </p:sp>
    </p:spTree>
    <p:extLst>
      <p:ext uri="{BB962C8B-B14F-4D97-AF65-F5344CB8AC3E}">
        <p14:creationId xmlns:p14="http://schemas.microsoft.com/office/powerpoint/2010/main" val="5382356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8EDD-7515-41B0-B393-374A245C744F}"/>
              </a:ext>
            </a:extLst>
          </p:cNvPr>
          <p:cNvSpPr>
            <a:spLocks noGrp="1"/>
          </p:cNvSpPr>
          <p:nvPr>
            <p:ph type="title"/>
          </p:nvPr>
        </p:nvSpPr>
        <p:spPr>
          <a:xfrm>
            <a:off x="2398142" y="534838"/>
            <a:ext cx="10662249" cy="655608"/>
          </a:xfrm>
        </p:spPr>
        <p:txBody>
          <a:bodyPr>
            <a:normAutofit fontScale="90000"/>
          </a:bodyPr>
          <a:lstStyle/>
          <a:p>
            <a:r>
              <a:rPr lang="es-ES" sz="1800" b="1" dirty="0">
                <a:latin typeface="Arial" panose="020B0604020202020204" pitchFamily="34" charset="0"/>
                <a:cs typeface="Arial" panose="020B0604020202020204" pitchFamily="34" charset="0"/>
              </a:rPr>
              <a:t>CAPILLA FRANCISCANA DE LOS ÁNGELES. Campo de los Pastores, Belén</a:t>
            </a:r>
            <a:br>
              <a:rPr lang="es-ES" dirty="0"/>
            </a:br>
            <a:endParaRPr lang="es-ES" dirty="0"/>
          </a:p>
        </p:txBody>
      </p:sp>
      <p:sp>
        <p:nvSpPr>
          <p:cNvPr id="3" name="Content Placeholder 2">
            <a:extLst>
              <a:ext uri="{FF2B5EF4-FFF2-40B4-BE49-F238E27FC236}">
                <a16:creationId xmlns:a16="http://schemas.microsoft.com/office/drawing/2014/main" id="{F7945B7C-45D8-4912-84A5-7C0971F9E878}"/>
              </a:ext>
            </a:extLst>
          </p:cNvPr>
          <p:cNvSpPr>
            <a:spLocks noGrp="1"/>
          </p:cNvSpPr>
          <p:nvPr>
            <p:ph idx="1"/>
          </p:nvPr>
        </p:nvSpPr>
        <p:spPr>
          <a:xfrm>
            <a:off x="327560" y="1190446"/>
            <a:ext cx="3709601" cy="5331124"/>
          </a:xfrm>
        </p:spPr>
        <p:txBody>
          <a:bodyPr>
            <a:normAutofit fontScale="25000" lnSpcReduction="20000"/>
          </a:bodyPr>
          <a:lstStyle/>
          <a:p>
            <a:r>
              <a:rPr lang="es-ES" sz="6400" dirty="0"/>
              <a:t>Aunque el relato evangélico no permite identificar con certeza el lugar de aquella aparición, los cristianos enseguida la situaron en un paraje a unos dos kilómetros al este de Belén, donde hoy se encuentra el pueblo de </a:t>
            </a:r>
            <a:r>
              <a:rPr lang="es-ES" sz="6400" dirty="0" err="1"/>
              <a:t>Bet</a:t>
            </a:r>
            <a:r>
              <a:rPr lang="es-ES" sz="6400" dirty="0"/>
              <a:t> </a:t>
            </a:r>
            <a:r>
              <a:rPr lang="es-ES" sz="6400" dirty="0" err="1"/>
              <a:t>Sahur</a:t>
            </a:r>
            <a:r>
              <a:rPr lang="es-ES" sz="6400" dirty="0"/>
              <a:t>: la casa de los vigías.</a:t>
            </a:r>
          </a:p>
          <a:p>
            <a:endParaRPr lang="es-ES" sz="6400" dirty="0"/>
          </a:p>
          <a:p>
            <a:r>
              <a:rPr lang="es-ES" sz="6400" dirty="0"/>
              <a:t>En una ladera, donde abundan las grutas naturales, había un terreno que fue adquirido por los franciscanos en el S.XIX. Sobre una roca, la Custodia de Tierra Santa, edifico entre 1953 y 1954 el santuario del Gloria in </a:t>
            </a:r>
            <a:r>
              <a:rPr lang="es-ES" sz="6400" dirty="0" err="1"/>
              <a:t>excelsis</a:t>
            </a:r>
            <a:r>
              <a:rPr lang="es-ES" sz="6400" dirty="0"/>
              <a:t> Deo, donde se conmemora el primer anuncio del nacimiento de Cristo, por el ángel a los pastores</a:t>
            </a:r>
          </a:p>
          <a:p>
            <a:r>
              <a:rPr lang="es-ES" sz="6400" dirty="0"/>
              <a:t> La vista desde el exterior, con planta en forma de decágono y los muros inclinados, pretende recordar una tienda de nómadas</a:t>
            </a:r>
          </a:p>
          <a:p>
            <a:pPr marL="0" indent="0">
              <a:buNone/>
            </a:pPr>
            <a:endParaRPr lang="es-ES" sz="6400" dirty="0"/>
          </a:p>
          <a:p>
            <a:r>
              <a:rPr lang="es-ES" sz="6400" dirty="0"/>
              <a:t>El beato Álvaro el 19 de marzo estuvo en Belén. El momento más intenso fue la Santa Misa que celebró en la Gruta de la Natividad.</a:t>
            </a:r>
          </a:p>
          <a:p>
            <a:pPr marL="0" indent="0">
              <a:buNone/>
            </a:pPr>
            <a:br>
              <a:rPr lang="es-ES" sz="6400" dirty="0"/>
            </a:br>
            <a:endParaRPr lang="es-ES" sz="6400" dirty="0"/>
          </a:p>
          <a:p>
            <a:endParaRPr lang="es-ES" sz="6400" dirty="0"/>
          </a:p>
          <a:p>
            <a:endParaRPr lang="es-ES" dirty="0"/>
          </a:p>
        </p:txBody>
      </p:sp>
      <p:pic>
        <p:nvPicPr>
          <p:cNvPr id="9" name="Picture 8">
            <a:extLst>
              <a:ext uri="{FF2B5EF4-FFF2-40B4-BE49-F238E27FC236}">
                <a16:creationId xmlns:a16="http://schemas.microsoft.com/office/drawing/2014/main" id="{FAA02BC7-89F0-49C7-A186-11DD27EA26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9239" y="1690688"/>
            <a:ext cx="7315200" cy="4114800"/>
          </a:xfrm>
          <a:prstGeom prst="rect">
            <a:avLst/>
          </a:prstGeom>
        </p:spPr>
      </p:pic>
    </p:spTree>
    <p:extLst>
      <p:ext uri="{BB962C8B-B14F-4D97-AF65-F5344CB8AC3E}">
        <p14:creationId xmlns:p14="http://schemas.microsoft.com/office/powerpoint/2010/main" val="682972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36F480-4DD7-4C3B-8510-56CE9C21F6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238" y="443625"/>
            <a:ext cx="5923280" cy="3331845"/>
          </a:xfrm>
          <a:prstGeom prst="rect">
            <a:avLst/>
          </a:prstGeom>
        </p:spPr>
      </p:pic>
      <p:pic>
        <p:nvPicPr>
          <p:cNvPr id="4" name="Picture 3">
            <a:extLst>
              <a:ext uri="{FF2B5EF4-FFF2-40B4-BE49-F238E27FC236}">
                <a16:creationId xmlns:a16="http://schemas.microsoft.com/office/drawing/2014/main" id="{BB582D36-0446-48F6-83E4-08B010675E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735" y="4009332"/>
            <a:ext cx="4722684" cy="2656510"/>
          </a:xfrm>
          <a:prstGeom prst="rect">
            <a:avLst/>
          </a:prstGeom>
        </p:spPr>
      </p:pic>
      <p:pic>
        <p:nvPicPr>
          <p:cNvPr id="5" name="Picture 4">
            <a:extLst>
              <a:ext uri="{FF2B5EF4-FFF2-40B4-BE49-F238E27FC236}">
                <a16:creationId xmlns:a16="http://schemas.microsoft.com/office/drawing/2014/main" id="{A879A957-EEEE-4286-9DA9-EAA33D12A5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6083" y="-25368"/>
            <a:ext cx="3763805" cy="6691209"/>
          </a:xfrm>
          <a:prstGeom prst="rect">
            <a:avLst/>
          </a:prstGeom>
        </p:spPr>
      </p:pic>
      <p:sp>
        <p:nvSpPr>
          <p:cNvPr id="6" name="Rectangle 5">
            <a:extLst>
              <a:ext uri="{FF2B5EF4-FFF2-40B4-BE49-F238E27FC236}">
                <a16:creationId xmlns:a16="http://schemas.microsoft.com/office/drawing/2014/main" id="{8C14EDB9-62A1-485D-9D91-9ACB7C8FEB30}"/>
              </a:ext>
            </a:extLst>
          </p:cNvPr>
          <p:cNvSpPr/>
          <p:nvPr/>
        </p:nvSpPr>
        <p:spPr>
          <a:xfrm>
            <a:off x="6875814" y="137160"/>
            <a:ext cx="593766" cy="6528681"/>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C00000"/>
                </a:solidFill>
              </a:rPr>
              <a:t>G</a:t>
            </a:r>
          </a:p>
          <a:p>
            <a:pPr algn="ctr"/>
            <a:r>
              <a:rPr lang="es-ES" dirty="0">
                <a:solidFill>
                  <a:srgbClr val="C00000"/>
                </a:solidFill>
              </a:rPr>
              <a:t>L</a:t>
            </a:r>
          </a:p>
          <a:p>
            <a:pPr algn="ctr"/>
            <a:r>
              <a:rPr lang="es-ES" dirty="0">
                <a:solidFill>
                  <a:srgbClr val="C00000"/>
                </a:solidFill>
              </a:rPr>
              <a:t>O</a:t>
            </a:r>
          </a:p>
          <a:p>
            <a:pPr algn="ctr"/>
            <a:r>
              <a:rPr lang="es-ES" dirty="0">
                <a:solidFill>
                  <a:srgbClr val="C00000"/>
                </a:solidFill>
              </a:rPr>
              <a:t>R</a:t>
            </a:r>
          </a:p>
          <a:p>
            <a:pPr algn="ctr"/>
            <a:r>
              <a:rPr lang="es-ES" dirty="0">
                <a:solidFill>
                  <a:srgbClr val="C00000"/>
                </a:solidFill>
              </a:rPr>
              <a:t>I</a:t>
            </a:r>
          </a:p>
          <a:p>
            <a:pPr algn="ctr"/>
            <a:r>
              <a:rPr lang="es-ES" dirty="0">
                <a:solidFill>
                  <a:srgbClr val="C00000"/>
                </a:solidFill>
              </a:rPr>
              <a:t>A</a:t>
            </a:r>
          </a:p>
          <a:p>
            <a:pPr algn="ctr"/>
            <a:endParaRPr lang="es-ES" dirty="0">
              <a:solidFill>
                <a:srgbClr val="C00000"/>
              </a:solidFill>
            </a:endParaRPr>
          </a:p>
          <a:p>
            <a:pPr algn="ctr"/>
            <a:r>
              <a:rPr lang="es-ES" dirty="0">
                <a:solidFill>
                  <a:srgbClr val="C00000"/>
                </a:solidFill>
              </a:rPr>
              <a:t>I</a:t>
            </a:r>
          </a:p>
          <a:p>
            <a:pPr algn="ctr"/>
            <a:r>
              <a:rPr lang="es-ES" dirty="0">
                <a:solidFill>
                  <a:srgbClr val="C00000"/>
                </a:solidFill>
              </a:rPr>
              <a:t>N</a:t>
            </a:r>
          </a:p>
          <a:p>
            <a:pPr algn="ctr"/>
            <a:endParaRPr lang="es-ES" dirty="0">
              <a:solidFill>
                <a:srgbClr val="C00000"/>
              </a:solidFill>
            </a:endParaRPr>
          </a:p>
          <a:p>
            <a:pPr algn="ctr"/>
            <a:r>
              <a:rPr lang="es-ES" dirty="0">
                <a:solidFill>
                  <a:srgbClr val="C00000"/>
                </a:solidFill>
              </a:rPr>
              <a:t>E</a:t>
            </a:r>
          </a:p>
          <a:p>
            <a:pPr algn="ctr"/>
            <a:r>
              <a:rPr lang="es-ES" dirty="0">
                <a:solidFill>
                  <a:srgbClr val="C00000"/>
                </a:solidFill>
              </a:rPr>
              <a:t>X</a:t>
            </a:r>
          </a:p>
          <a:p>
            <a:pPr algn="ctr"/>
            <a:r>
              <a:rPr lang="es-ES" dirty="0">
                <a:solidFill>
                  <a:srgbClr val="C00000"/>
                </a:solidFill>
              </a:rPr>
              <a:t>C</a:t>
            </a:r>
          </a:p>
          <a:p>
            <a:pPr algn="ctr"/>
            <a:r>
              <a:rPr lang="es-ES" dirty="0">
                <a:solidFill>
                  <a:srgbClr val="C00000"/>
                </a:solidFill>
              </a:rPr>
              <a:t>E</a:t>
            </a:r>
          </a:p>
          <a:p>
            <a:pPr algn="ctr"/>
            <a:r>
              <a:rPr lang="es-ES" dirty="0">
                <a:solidFill>
                  <a:srgbClr val="C00000"/>
                </a:solidFill>
              </a:rPr>
              <a:t>L</a:t>
            </a:r>
          </a:p>
          <a:p>
            <a:pPr algn="ctr"/>
            <a:r>
              <a:rPr lang="es-ES" dirty="0">
                <a:solidFill>
                  <a:srgbClr val="C00000"/>
                </a:solidFill>
              </a:rPr>
              <a:t>S</a:t>
            </a:r>
          </a:p>
          <a:p>
            <a:pPr algn="ctr"/>
            <a:r>
              <a:rPr lang="es-ES" dirty="0">
                <a:solidFill>
                  <a:srgbClr val="C00000"/>
                </a:solidFill>
              </a:rPr>
              <a:t>I</a:t>
            </a:r>
          </a:p>
          <a:p>
            <a:pPr algn="ctr"/>
            <a:r>
              <a:rPr lang="es-ES" dirty="0">
                <a:solidFill>
                  <a:srgbClr val="C00000"/>
                </a:solidFill>
              </a:rPr>
              <a:t>S</a:t>
            </a:r>
          </a:p>
          <a:p>
            <a:pPr algn="ctr"/>
            <a:endParaRPr lang="es-ES" dirty="0">
              <a:solidFill>
                <a:srgbClr val="C00000"/>
              </a:solidFill>
            </a:endParaRPr>
          </a:p>
          <a:p>
            <a:pPr algn="ctr"/>
            <a:r>
              <a:rPr lang="es-ES" dirty="0">
                <a:solidFill>
                  <a:srgbClr val="C00000"/>
                </a:solidFill>
              </a:rPr>
              <a:t>D</a:t>
            </a:r>
          </a:p>
          <a:p>
            <a:pPr algn="ctr"/>
            <a:r>
              <a:rPr lang="es-ES" dirty="0">
                <a:solidFill>
                  <a:srgbClr val="C00000"/>
                </a:solidFill>
              </a:rPr>
              <a:t>E</a:t>
            </a:r>
          </a:p>
          <a:p>
            <a:pPr algn="ctr"/>
            <a:r>
              <a:rPr lang="es-ES" dirty="0">
                <a:solidFill>
                  <a:srgbClr val="C00000"/>
                </a:solidFill>
              </a:rPr>
              <a:t>O</a:t>
            </a:r>
          </a:p>
        </p:txBody>
      </p:sp>
    </p:spTree>
    <p:extLst>
      <p:ext uri="{BB962C8B-B14F-4D97-AF65-F5344CB8AC3E}">
        <p14:creationId xmlns:p14="http://schemas.microsoft.com/office/powerpoint/2010/main" val="23081477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9F2D78-F35A-4521-843D-DCB9353FA1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586" y="2387937"/>
            <a:ext cx="2705100" cy="3606800"/>
          </a:xfrm>
          <a:prstGeom prst="rect">
            <a:avLst/>
          </a:prstGeom>
        </p:spPr>
      </p:pic>
      <p:pic>
        <p:nvPicPr>
          <p:cNvPr id="11" name="Picture 10">
            <a:extLst>
              <a:ext uri="{FF2B5EF4-FFF2-40B4-BE49-F238E27FC236}">
                <a16:creationId xmlns:a16="http://schemas.microsoft.com/office/drawing/2014/main" id="{115C9ECD-06C8-4BB7-8006-102B0DEEAC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6902" y="656927"/>
            <a:ext cx="4629858" cy="2604295"/>
          </a:xfrm>
          <a:prstGeom prst="rect">
            <a:avLst/>
          </a:prstGeom>
        </p:spPr>
      </p:pic>
      <p:pic>
        <p:nvPicPr>
          <p:cNvPr id="13" name="Picture 12">
            <a:extLst>
              <a:ext uri="{FF2B5EF4-FFF2-40B4-BE49-F238E27FC236}">
                <a16:creationId xmlns:a16="http://schemas.microsoft.com/office/drawing/2014/main" id="{7B54F0A3-139A-4445-ACEE-A7040BAD83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4940" y="102870"/>
            <a:ext cx="2571750" cy="3429000"/>
          </a:xfrm>
          <a:prstGeom prst="rect">
            <a:avLst/>
          </a:prstGeom>
        </p:spPr>
      </p:pic>
      <p:pic>
        <p:nvPicPr>
          <p:cNvPr id="15" name="Picture 14">
            <a:extLst>
              <a:ext uri="{FF2B5EF4-FFF2-40B4-BE49-F238E27FC236}">
                <a16:creationId xmlns:a16="http://schemas.microsoft.com/office/drawing/2014/main" id="{05585715-2609-466F-80B1-372DC635B2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25776" y="3688219"/>
            <a:ext cx="5342328" cy="3005059"/>
          </a:xfrm>
          <a:prstGeom prst="rect">
            <a:avLst/>
          </a:prstGeom>
        </p:spPr>
      </p:pic>
      <p:sp>
        <p:nvSpPr>
          <p:cNvPr id="19" name="Rectangle 18">
            <a:extLst>
              <a:ext uri="{FF2B5EF4-FFF2-40B4-BE49-F238E27FC236}">
                <a16:creationId xmlns:a16="http://schemas.microsoft.com/office/drawing/2014/main" id="{D42C84C4-05F4-487E-A18B-695EEB2AE3A5}"/>
              </a:ext>
            </a:extLst>
          </p:cNvPr>
          <p:cNvSpPr/>
          <p:nvPr/>
        </p:nvSpPr>
        <p:spPr>
          <a:xfrm>
            <a:off x="9129536" y="4171950"/>
            <a:ext cx="2402558" cy="1200329"/>
          </a:xfrm>
          <a:prstGeom prst="rect">
            <a:avLst/>
          </a:prstGeom>
        </p:spPr>
        <p:txBody>
          <a:bodyPr wrap="square">
            <a:spAutoFit/>
          </a:bodyPr>
          <a:lstStyle/>
          <a:p>
            <a:pPr algn="just"/>
            <a:r>
              <a:rPr lang="es-ES" dirty="0"/>
              <a:t>…</a:t>
            </a:r>
            <a:r>
              <a:rPr lang="es-ES" dirty="0">
                <a:latin typeface="Agency FB" panose="020B0503020202020204" pitchFamily="34" charset="0"/>
              </a:rPr>
              <a:t>alegraos, os anuncio una gran alegría, hoy ha nacido el Mesías, el Señor, en la ciudad de David…</a:t>
            </a:r>
            <a:endParaRPr lang="es-ES" dirty="0">
              <a:effectLst/>
              <a:latin typeface="Agency FB" panose="020B0503020202020204" pitchFamily="34" charset="0"/>
            </a:endParaRPr>
          </a:p>
        </p:txBody>
      </p:sp>
      <p:sp>
        <p:nvSpPr>
          <p:cNvPr id="2" name="TextBox 1">
            <a:extLst>
              <a:ext uri="{FF2B5EF4-FFF2-40B4-BE49-F238E27FC236}">
                <a16:creationId xmlns:a16="http://schemas.microsoft.com/office/drawing/2014/main" id="{4062C4FD-FB40-4E5A-A106-4B36FE0010B0}"/>
              </a:ext>
            </a:extLst>
          </p:cNvPr>
          <p:cNvSpPr txBox="1"/>
          <p:nvPr/>
        </p:nvSpPr>
        <p:spPr>
          <a:xfrm>
            <a:off x="560009" y="863263"/>
            <a:ext cx="2292325" cy="584775"/>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Interior de la capilla de los  Ángeles</a:t>
            </a:r>
          </a:p>
        </p:txBody>
      </p:sp>
    </p:spTree>
    <p:extLst>
      <p:ext uri="{BB962C8B-B14F-4D97-AF65-F5344CB8AC3E}">
        <p14:creationId xmlns:p14="http://schemas.microsoft.com/office/powerpoint/2010/main" val="2203612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644243B-98AF-4224-B9D0-B994E924C8F7}"/>
              </a:ext>
            </a:extLst>
          </p:cNvPr>
          <p:cNvPicPr>
            <a:picLocks noChangeAspect="1"/>
          </p:cNvPicPr>
          <p:nvPr/>
        </p:nvPicPr>
        <p:blipFill>
          <a:blip r:embed="rId2"/>
          <a:stretch>
            <a:fillRect/>
          </a:stretch>
        </p:blipFill>
        <p:spPr>
          <a:xfrm>
            <a:off x="1325720" y="566078"/>
            <a:ext cx="9361330" cy="6103620"/>
          </a:xfrm>
          <a:prstGeom prst="rect">
            <a:avLst/>
          </a:prstGeom>
        </p:spPr>
      </p:pic>
      <p:sp>
        <p:nvSpPr>
          <p:cNvPr id="3" name="Rectangle 2">
            <a:extLst>
              <a:ext uri="{FF2B5EF4-FFF2-40B4-BE49-F238E27FC236}">
                <a16:creationId xmlns:a16="http://schemas.microsoft.com/office/drawing/2014/main" id="{C3F5027F-9AC3-489D-ADBF-C270AB9FA6B5}"/>
              </a:ext>
            </a:extLst>
          </p:cNvPr>
          <p:cNvSpPr/>
          <p:nvPr/>
        </p:nvSpPr>
        <p:spPr>
          <a:xfrm>
            <a:off x="411480" y="566077"/>
            <a:ext cx="525780" cy="610362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solidFill>
                  <a:srgbClr val="C00000"/>
                </a:solidFill>
              </a:rPr>
              <a:t>C</a:t>
            </a:r>
          </a:p>
          <a:p>
            <a:pPr algn="ctr"/>
            <a:r>
              <a:rPr lang="es-ES" dirty="0">
                <a:solidFill>
                  <a:srgbClr val="C00000"/>
                </a:solidFill>
              </a:rPr>
              <a:t>A</a:t>
            </a:r>
          </a:p>
          <a:p>
            <a:pPr algn="ctr"/>
            <a:r>
              <a:rPr lang="es-ES" dirty="0">
                <a:solidFill>
                  <a:srgbClr val="C00000"/>
                </a:solidFill>
              </a:rPr>
              <a:t>M</a:t>
            </a:r>
          </a:p>
          <a:p>
            <a:pPr algn="ctr"/>
            <a:r>
              <a:rPr lang="es-ES" dirty="0">
                <a:solidFill>
                  <a:srgbClr val="C00000"/>
                </a:solidFill>
              </a:rPr>
              <a:t>P</a:t>
            </a:r>
          </a:p>
          <a:p>
            <a:pPr algn="ctr"/>
            <a:r>
              <a:rPr lang="es-ES" dirty="0">
                <a:solidFill>
                  <a:srgbClr val="C00000"/>
                </a:solidFill>
              </a:rPr>
              <a:t>O</a:t>
            </a:r>
          </a:p>
          <a:p>
            <a:pPr algn="ctr"/>
            <a:endParaRPr lang="es-ES" dirty="0">
              <a:solidFill>
                <a:srgbClr val="C00000"/>
              </a:solidFill>
            </a:endParaRPr>
          </a:p>
          <a:p>
            <a:pPr algn="ctr"/>
            <a:r>
              <a:rPr lang="es-ES" dirty="0">
                <a:solidFill>
                  <a:srgbClr val="C00000"/>
                </a:solidFill>
              </a:rPr>
              <a:t>D</a:t>
            </a:r>
          </a:p>
          <a:p>
            <a:pPr algn="ctr"/>
            <a:r>
              <a:rPr lang="es-ES" dirty="0">
                <a:solidFill>
                  <a:srgbClr val="C00000"/>
                </a:solidFill>
              </a:rPr>
              <a:t>E</a:t>
            </a:r>
          </a:p>
          <a:p>
            <a:pPr algn="ctr"/>
            <a:endParaRPr lang="es-ES" dirty="0">
              <a:solidFill>
                <a:srgbClr val="C00000"/>
              </a:solidFill>
            </a:endParaRPr>
          </a:p>
          <a:p>
            <a:pPr algn="ctr"/>
            <a:r>
              <a:rPr lang="es-ES" dirty="0">
                <a:solidFill>
                  <a:srgbClr val="C00000"/>
                </a:solidFill>
              </a:rPr>
              <a:t>L</a:t>
            </a:r>
          </a:p>
          <a:p>
            <a:pPr algn="ctr"/>
            <a:r>
              <a:rPr lang="es-ES" dirty="0">
                <a:solidFill>
                  <a:srgbClr val="C00000"/>
                </a:solidFill>
              </a:rPr>
              <a:t>O</a:t>
            </a:r>
          </a:p>
          <a:p>
            <a:pPr algn="ctr"/>
            <a:r>
              <a:rPr lang="es-ES" dirty="0">
                <a:solidFill>
                  <a:srgbClr val="C00000"/>
                </a:solidFill>
              </a:rPr>
              <a:t>S</a:t>
            </a:r>
          </a:p>
          <a:p>
            <a:pPr algn="ctr"/>
            <a:endParaRPr lang="es-ES" dirty="0">
              <a:solidFill>
                <a:srgbClr val="C00000"/>
              </a:solidFill>
            </a:endParaRPr>
          </a:p>
          <a:p>
            <a:pPr algn="ctr"/>
            <a:r>
              <a:rPr lang="es-ES" dirty="0">
                <a:solidFill>
                  <a:srgbClr val="C00000"/>
                </a:solidFill>
              </a:rPr>
              <a:t>P</a:t>
            </a:r>
          </a:p>
          <a:p>
            <a:pPr algn="ctr"/>
            <a:r>
              <a:rPr lang="es-ES" dirty="0">
                <a:solidFill>
                  <a:srgbClr val="C00000"/>
                </a:solidFill>
              </a:rPr>
              <a:t>A</a:t>
            </a:r>
          </a:p>
          <a:p>
            <a:pPr algn="ctr"/>
            <a:r>
              <a:rPr lang="es-ES" dirty="0">
                <a:solidFill>
                  <a:srgbClr val="C00000"/>
                </a:solidFill>
              </a:rPr>
              <a:t>S</a:t>
            </a:r>
          </a:p>
          <a:p>
            <a:pPr algn="ctr"/>
            <a:r>
              <a:rPr lang="es-ES" dirty="0">
                <a:solidFill>
                  <a:srgbClr val="C00000"/>
                </a:solidFill>
              </a:rPr>
              <a:t>T</a:t>
            </a:r>
          </a:p>
          <a:p>
            <a:pPr algn="ctr"/>
            <a:r>
              <a:rPr lang="es-ES" dirty="0">
                <a:solidFill>
                  <a:srgbClr val="C00000"/>
                </a:solidFill>
              </a:rPr>
              <a:t>O</a:t>
            </a:r>
          </a:p>
          <a:p>
            <a:pPr algn="ctr"/>
            <a:r>
              <a:rPr lang="es-ES" dirty="0">
                <a:solidFill>
                  <a:srgbClr val="C00000"/>
                </a:solidFill>
              </a:rPr>
              <a:t>R</a:t>
            </a:r>
          </a:p>
          <a:p>
            <a:pPr algn="ctr"/>
            <a:r>
              <a:rPr lang="es-ES" dirty="0">
                <a:solidFill>
                  <a:srgbClr val="C00000"/>
                </a:solidFill>
              </a:rPr>
              <a:t>E</a:t>
            </a:r>
          </a:p>
          <a:p>
            <a:pPr algn="ctr"/>
            <a:r>
              <a:rPr lang="es-ES" dirty="0">
                <a:solidFill>
                  <a:srgbClr val="C00000"/>
                </a:solidFill>
              </a:rPr>
              <a:t>S</a:t>
            </a:r>
          </a:p>
          <a:p>
            <a:pPr algn="ctr"/>
            <a:endParaRPr lang="es-ES" dirty="0"/>
          </a:p>
        </p:txBody>
      </p:sp>
    </p:spTree>
    <p:extLst>
      <p:ext uri="{BB962C8B-B14F-4D97-AF65-F5344CB8AC3E}">
        <p14:creationId xmlns:p14="http://schemas.microsoft.com/office/powerpoint/2010/main" val="5194110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3C419B-6D97-4E98-A4CB-C38605C05B89}"/>
              </a:ext>
            </a:extLst>
          </p:cNvPr>
          <p:cNvSpPr/>
          <p:nvPr/>
        </p:nvSpPr>
        <p:spPr>
          <a:xfrm>
            <a:off x="763841" y="146804"/>
            <a:ext cx="6951005" cy="338554"/>
          </a:xfrm>
          <a:prstGeom prst="rect">
            <a:avLst/>
          </a:prstGeom>
        </p:spPr>
        <p:txBody>
          <a:bodyPr wrap="none">
            <a:spAutoFit/>
          </a:bodyPr>
          <a:lstStyle/>
          <a:p>
            <a:pPr algn="just"/>
            <a:r>
              <a:rPr lang="es-ES" sz="1600" b="1" dirty="0">
                <a:latin typeface="Arial" panose="020B0604020202020204" pitchFamily="34" charset="0"/>
                <a:cs typeface="Arial" panose="020B0604020202020204" pitchFamily="34" charset="0"/>
              </a:rPr>
              <a:t>GRUTA DE LA LECHE  Y CAPILLA DE LA ADORACIÓN PERMANENTE</a:t>
            </a:r>
            <a:endParaRPr lang="es-ES" sz="1600" b="1" dirty="0">
              <a:effectLst/>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F4F6A29C-D983-4370-A364-FDAB7C66B941}"/>
              </a:ext>
            </a:extLst>
          </p:cNvPr>
          <p:cNvSpPr/>
          <p:nvPr/>
        </p:nvSpPr>
        <p:spPr>
          <a:xfrm>
            <a:off x="971231" y="4956870"/>
            <a:ext cx="6233159" cy="1754326"/>
          </a:xfrm>
          <a:prstGeom prst="rect">
            <a:avLst/>
          </a:prstGeom>
        </p:spPr>
        <p:txBody>
          <a:bodyPr wrap="square">
            <a:spAutoFit/>
          </a:bodyPr>
          <a:lstStyle/>
          <a:p>
            <a:pPr algn="just"/>
            <a:r>
              <a:rPr lang="es-ES" dirty="0">
                <a:latin typeface="Calibri, serif"/>
              </a:rPr>
              <a:t>Cerca de 300 pasos al E-SE del Santuario de la Natividad, se encuentra una Gruta de forma irregular, excavada en roca blanca y tierna, llamada la Gruta de la Leche. Se dice que allí reposó un día la Virgen, camino a Egipto, y la leyenda añade que amamantando al Niño Jesús, cayó una gota de leche en la piedra de la gruta, y ésta, de inmediato, se hizo blanca</a:t>
            </a:r>
            <a:endParaRPr lang="es-ES" dirty="0">
              <a:effectLst/>
            </a:endParaRPr>
          </a:p>
        </p:txBody>
      </p:sp>
      <p:pic>
        <p:nvPicPr>
          <p:cNvPr id="5" name="Picture 4">
            <a:extLst>
              <a:ext uri="{FF2B5EF4-FFF2-40B4-BE49-F238E27FC236}">
                <a16:creationId xmlns:a16="http://schemas.microsoft.com/office/drawing/2014/main" id="{2BEF2CBB-E382-40B9-80BE-D8816949C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4694" y="845820"/>
            <a:ext cx="6706235" cy="3714750"/>
          </a:xfrm>
          <a:prstGeom prst="rect">
            <a:avLst/>
          </a:prstGeom>
        </p:spPr>
      </p:pic>
      <p:pic>
        <p:nvPicPr>
          <p:cNvPr id="10" name="Picture 9">
            <a:extLst>
              <a:ext uri="{FF2B5EF4-FFF2-40B4-BE49-F238E27FC236}">
                <a16:creationId xmlns:a16="http://schemas.microsoft.com/office/drawing/2014/main" id="{D0E8C041-EC70-498F-B24F-110234CCF9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34375" y="0"/>
            <a:ext cx="3857625" cy="6858000"/>
          </a:xfrm>
          <a:prstGeom prst="rect">
            <a:avLst/>
          </a:prstGeom>
        </p:spPr>
      </p:pic>
    </p:spTree>
    <p:extLst>
      <p:ext uri="{BB962C8B-B14F-4D97-AF65-F5344CB8AC3E}">
        <p14:creationId xmlns:p14="http://schemas.microsoft.com/office/powerpoint/2010/main" val="19102011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1CD3B3-3F6E-4C5F-B885-4C3574E0D793}"/>
              </a:ext>
            </a:extLst>
          </p:cNvPr>
          <p:cNvPicPr>
            <a:picLocks noChangeAspect="1"/>
          </p:cNvPicPr>
          <p:nvPr/>
        </p:nvPicPr>
        <p:blipFill rotWithShape="1">
          <a:blip r:embed="rId2">
            <a:extLst>
              <a:ext uri="{28A0092B-C50C-407E-A947-70E740481C1C}">
                <a14:useLocalDpi xmlns:a14="http://schemas.microsoft.com/office/drawing/2010/main" val="0"/>
              </a:ext>
            </a:extLst>
          </a:blip>
          <a:srcRect r="9807"/>
          <a:stretch/>
        </p:blipFill>
        <p:spPr>
          <a:xfrm>
            <a:off x="5251025" y="2452921"/>
            <a:ext cx="6446394" cy="4208825"/>
          </a:xfrm>
          <a:prstGeom prst="rect">
            <a:avLst/>
          </a:prstGeom>
        </p:spPr>
      </p:pic>
      <p:pic>
        <p:nvPicPr>
          <p:cNvPr id="11" name="Picture 10">
            <a:extLst>
              <a:ext uri="{FF2B5EF4-FFF2-40B4-BE49-F238E27FC236}">
                <a16:creationId xmlns:a16="http://schemas.microsoft.com/office/drawing/2014/main" id="{75B9027A-6642-4BAB-929E-147E23F05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895" y="496736"/>
            <a:ext cx="3467818" cy="6165010"/>
          </a:xfrm>
          <a:prstGeom prst="rect">
            <a:avLst/>
          </a:prstGeom>
        </p:spPr>
      </p:pic>
      <p:sp>
        <p:nvSpPr>
          <p:cNvPr id="12" name="Rectangle 11">
            <a:extLst>
              <a:ext uri="{FF2B5EF4-FFF2-40B4-BE49-F238E27FC236}">
                <a16:creationId xmlns:a16="http://schemas.microsoft.com/office/drawing/2014/main" id="{AF6C4889-F7C3-423E-B4FA-3607BDC91F4B}"/>
              </a:ext>
            </a:extLst>
          </p:cNvPr>
          <p:cNvSpPr/>
          <p:nvPr/>
        </p:nvSpPr>
        <p:spPr>
          <a:xfrm>
            <a:off x="5733028" y="346495"/>
            <a:ext cx="4963886" cy="16387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INTERIOR DE LA GRUTA DE LA LECHE. IMÁGENES DE LA VIRGEN AMAMANTANDO AL NIÑO. LA HUIDA A EGIPTO</a:t>
            </a:r>
          </a:p>
        </p:txBody>
      </p:sp>
    </p:spTree>
    <p:extLst>
      <p:ext uri="{BB962C8B-B14F-4D97-AF65-F5344CB8AC3E}">
        <p14:creationId xmlns:p14="http://schemas.microsoft.com/office/powerpoint/2010/main" val="24020559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915562-EB97-417A-A4E0-09AC23466E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752" y="138022"/>
            <a:ext cx="5143500" cy="6858000"/>
          </a:xfrm>
          <a:prstGeom prst="rect">
            <a:avLst/>
          </a:prstGeom>
        </p:spPr>
      </p:pic>
      <p:pic>
        <p:nvPicPr>
          <p:cNvPr id="2" name="Picture 1">
            <a:extLst>
              <a:ext uri="{FF2B5EF4-FFF2-40B4-BE49-F238E27FC236}">
                <a16:creationId xmlns:a16="http://schemas.microsoft.com/office/drawing/2014/main" id="{901A8CE2-7260-4C4D-902D-4451D4EE5C7A}"/>
              </a:ext>
            </a:extLst>
          </p:cNvPr>
          <p:cNvPicPr>
            <a:picLocks noChangeAspect="1"/>
          </p:cNvPicPr>
          <p:nvPr/>
        </p:nvPicPr>
        <p:blipFill>
          <a:blip r:embed="rId3"/>
          <a:stretch>
            <a:fillRect/>
          </a:stretch>
        </p:blipFill>
        <p:spPr>
          <a:xfrm>
            <a:off x="7346695" y="690511"/>
            <a:ext cx="3816427" cy="6029467"/>
          </a:xfrm>
          <a:prstGeom prst="rect">
            <a:avLst/>
          </a:prstGeom>
        </p:spPr>
      </p:pic>
      <p:sp>
        <p:nvSpPr>
          <p:cNvPr id="4" name="TextBox 3">
            <a:extLst>
              <a:ext uri="{FF2B5EF4-FFF2-40B4-BE49-F238E27FC236}">
                <a16:creationId xmlns:a16="http://schemas.microsoft.com/office/drawing/2014/main" id="{04EE733D-CBCD-4710-99E5-69D9A5308C66}"/>
              </a:ext>
            </a:extLst>
          </p:cNvPr>
          <p:cNvSpPr txBox="1"/>
          <p:nvPr/>
        </p:nvSpPr>
        <p:spPr>
          <a:xfrm>
            <a:off x="5831458" y="138022"/>
            <a:ext cx="6846902" cy="369332"/>
          </a:xfrm>
          <a:prstGeom prst="rect">
            <a:avLst/>
          </a:prstGeom>
          <a:noFill/>
        </p:spPr>
        <p:txBody>
          <a:bodyPr wrap="square" rtlCol="0">
            <a:spAutoFit/>
          </a:bodyPr>
          <a:lstStyle/>
          <a:p>
            <a:r>
              <a:rPr lang="es-ES" b="1" dirty="0"/>
              <a:t>LA GRUTA DE LA LECHE. Quiere resaltar la Maternidad de María</a:t>
            </a:r>
          </a:p>
        </p:txBody>
      </p:sp>
    </p:spTree>
    <p:extLst>
      <p:ext uri="{BB962C8B-B14F-4D97-AF65-F5344CB8AC3E}">
        <p14:creationId xmlns:p14="http://schemas.microsoft.com/office/powerpoint/2010/main" val="1569849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2F4E7-8DC9-4201-94C1-F5F7C4D970B4}"/>
              </a:ext>
            </a:extLst>
          </p:cNvPr>
          <p:cNvSpPr>
            <a:spLocks noGrp="1"/>
          </p:cNvSpPr>
          <p:nvPr>
            <p:ph type="title"/>
          </p:nvPr>
        </p:nvSpPr>
        <p:spPr>
          <a:xfrm>
            <a:off x="838200" y="365126"/>
            <a:ext cx="10515600" cy="773562"/>
          </a:xfrm>
        </p:spPr>
        <p:txBody>
          <a:bodyPr>
            <a:normAutofit/>
          </a:bodyPr>
          <a:lstStyle/>
          <a:p>
            <a:r>
              <a:rPr lang="es-ES" sz="2800" b="1" dirty="0">
                <a:latin typeface="Arabic Typesetting" panose="03020402040406030203" pitchFamily="66" charset="-78"/>
                <a:cs typeface="Arabic Typesetting" panose="03020402040406030203" pitchFamily="66" charset="-78"/>
              </a:rPr>
              <a:t>		</a:t>
            </a:r>
            <a:r>
              <a:rPr lang="es-ES" sz="1600" b="1" dirty="0">
                <a:latin typeface="Arial" panose="020B0604020202020204" pitchFamily="34" charset="0"/>
                <a:cs typeface="Arial" panose="020B0604020202020204" pitchFamily="34" charset="0"/>
              </a:rPr>
              <a:t>CAPILLA DE LA ADORACIÓN PERMANENTE</a:t>
            </a:r>
          </a:p>
        </p:txBody>
      </p:sp>
      <p:sp>
        <p:nvSpPr>
          <p:cNvPr id="3" name="Content Placeholder 2">
            <a:extLst>
              <a:ext uri="{FF2B5EF4-FFF2-40B4-BE49-F238E27FC236}">
                <a16:creationId xmlns:a16="http://schemas.microsoft.com/office/drawing/2014/main" id="{C59DDDD8-61DA-4E7F-85BF-D44A34539CDC}"/>
              </a:ext>
            </a:extLst>
          </p:cNvPr>
          <p:cNvSpPr>
            <a:spLocks noGrp="1"/>
          </p:cNvSpPr>
          <p:nvPr>
            <p:ph idx="1"/>
          </p:nvPr>
        </p:nvSpPr>
        <p:spPr>
          <a:xfrm>
            <a:off x="337868" y="2282533"/>
            <a:ext cx="2733136" cy="2988259"/>
          </a:xfrm>
        </p:spPr>
        <p:txBody>
          <a:bodyPr>
            <a:normAutofit fontScale="77500" lnSpcReduction="20000"/>
          </a:bodyPr>
          <a:lstStyle/>
          <a:p>
            <a:pPr marL="0" indent="0">
              <a:buNone/>
            </a:pPr>
            <a:r>
              <a:rPr lang="es-ES" dirty="0"/>
              <a:t>La Gruta de la Leche está flanqueada y  comunica con un monasterio encomendado a las hermanas   Adoratrices Perpetuas del Santísimo Sacramento, donde tienen adoración perpetua</a:t>
            </a:r>
          </a:p>
        </p:txBody>
      </p:sp>
      <p:pic>
        <p:nvPicPr>
          <p:cNvPr id="6" name="Picture 5">
            <a:extLst>
              <a:ext uri="{FF2B5EF4-FFF2-40B4-BE49-F238E27FC236}">
                <a16:creationId xmlns:a16="http://schemas.microsoft.com/office/drawing/2014/main" id="{4768AFE2-6133-4802-8A4A-A49652D9F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5291" y="1345722"/>
            <a:ext cx="8763408" cy="5147152"/>
          </a:xfrm>
          <a:prstGeom prst="rect">
            <a:avLst/>
          </a:prstGeom>
        </p:spPr>
      </p:pic>
    </p:spTree>
    <p:extLst>
      <p:ext uri="{BB962C8B-B14F-4D97-AF65-F5344CB8AC3E}">
        <p14:creationId xmlns:p14="http://schemas.microsoft.com/office/powerpoint/2010/main" val="37156894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873CA-9E10-4643-8A05-2ACD5E4C281C}"/>
              </a:ext>
            </a:extLst>
          </p:cNvPr>
          <p:cNvSpPr>
            <a:spLocks noGrp="1"/>
          </p:cNvSpPr>
          <p:nvPr>
            <p:ph type="title"/>
          </p:nvPr>
        </p:nvSpPr>
        <p:spPr>
          <a:xfrm>
            <a:off x="5187202" y="-434302"/>
            <a:ext cx="6781799" cy="1431896"/>
          </a:xfrm>
        </p:spPr>
        <p:txBody>
          <a:bodyPr>
            <a:normAutofit/>
          </a:bodyPr>
          <a:lstStyle/>
          <a:p>
            <a:r>
              <a:rPr lang="es-ES" sz="1600" b="1" dirty="0">
                <a:latin typeface="Arial" panose="020B0604020202020204" pitchFamily="34" charset="0"/>
                <a:cs typeface="Arial" panose="020B0604020202020204" pitchFamily="34" charset="0"/>
              </a:rPr>
              <a:t> BELÉN (Cisjordania, Palestina)</a:t>
            </a:r>
          </a:p>
        </p:txBody>
      </p:sp>
      <p:pic>
        <p:nvPicPr>
          <p:cNvPr id="5" name="Content Placeholder 4">
            <a:extLst>
              <a:ext uri="{FF2B5EF4-FFF2-40B4-BE49-F238E27FC236}">
                <a16:creationId xmlns:a16="http://schemas.microsoft.com/office/drawing/2014/main" id="{64BA5384-67A1-4EF2-9838-1458D009A00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8398"/>
          <a:stretch/>
        </p:blipFill>
        <p:spPr>
          <a:xfrm>
            <a:off x="204727" y="107135"/>
            <a:ext cx="3409173" cy="5551794"/>
          </a:xfrm>
        </p:spPr>
      </p:pic>
      <p:sp>
        <p:nvSpPr>
          <p:cNvPr id="7" name="Rectangle 6">
            <a:extLst>
              <a:ext uri="{FF2B5EF4-FFF2-40B4-BE49-F238E27FC236}">
                <a16:creationId xmlns:a16="http://schemas.microsoft.com/office/drawing/2014/main" id="{40CCBFFE-D8A6-4575-B90C-F13F8169C622}"/>
              </a:ext>
            </a:extLst>
          </p:cNvPr>
          <p:cNvSpPr/>
          <p:nvPr/>
        </p:nvSpPr>
        <p:spPr>
          <a:xfrm>
            <a:off x="5693435" y="625771"/>
            <a:ext cx="6498566" cy="1754326"/>
          </a:xfrm>
          <a:prstGeom prst="rect">
            <a:avLst/>
          </a:prstGeom>
        </p:spPr>
        <p:txBody>
          <a:bodyPr wrap="square">
            <a:spAutoFit/>
          </a:bodyPr>
          <a:lstStyle/>
          <a:p>
            <a:r>
              <a:rPr lang="es-ES" dirty="0"/>
              <a:t>Hoy día sólo alrededor del 2% de la población de Belén es cristiana (católicos, ortodoxos y armenios) –aunque este porcentaje oscila según las fuentes- ello debido a la tremenda discriminación que sufren y que les ha obligado a emigrar. A principios del siglo XX  el 95% era cristianos. Hebrón ya no tiene ni una sola familia cristiana</a:t>
            </a:r>
          </a:p>
          <a:p>
            <a:r>
              <a:rPr lang="es-ES" dirty="0"/>
              <a:t> </a:t>
            </a:r>
          </a:p>
        </p:txBody>
      </p:sp>
      <p:sp>
        <p:nvSpPr>
          <p:cNvPr id="8" name="TextBox 7">
            <a:extLst>
              <a:ext uri="{FF2B5EF4-FFF2-40B4-BE49-F238E27FC236}">
                <a16:creationId xmlns:a16="http://schemas.microsoft.com/office/drawing/2014/main" id="{629609ED-E405-4186-9786-0DC0B03A5C6A}"/>
              </a:ext>
            </a:extLst>
          </p:cNvPr>
          <p:cNvSpPr txBox="1"/>
          <p:nvPr/>
        </p:nvSpPr>
        <p:spPr>
          <a:xfrm>
            <a:off x="334691" y="5658929"/>
            <a:ext cx="3409173" cy="923330"/>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Mezquita de Omar</a:t>
            </a:r>
            <a:r>
              <a:rPr lang="es-ES" sz="1600" dirty="0">
                <a:latin typeface="Arial" panose="020B0604020202020204" pitchFamily="34" charset="0"/>
                <a:cs typeface="Arial" panose="020B0604020202020204" pitchFamily="34" charset="0"/>
              </a:rPr>
              <a:t>, </a:t>
            </a:r>
            <a:r>
              <a:rPr lang="es-ES" dirty="0"/>
              <a:t>Plaza del Pesebre, junto a Basílica de la Natividad</a:t>
            </a:r>
          </a:p>
        </p:txBody>
      </p:sp>
      <p:sp>
        <p:nvSpPr>
          <p:cNvPr id="9" name="Rectangle 8">
            <a:extLst>
              <a:ext uri="{FF2B5EF4-FFF2-40B4-BE49-F238E27FC236}">
                <a16:creationId xmlns:a16="http://schemas.microsoft.com/office/drawing/2014/main" id="{BDDBFE0D-C2BA-44CB-AF6F-B22152FFB13B}"/>
              </a:ext>
            </a:extLst>
          </p:cNvPr>
          <p:cNvSpPr/>
          <p:nvPr/>
        </p:nvSpPr>
        <p:spPr>
          <a:xfrm>
            <a:off x="4186686" y="4225838"/>
            <a:ext cx="6096000" cy="369332"/>
          </a:xfrm>
          <a:prstGeom prst="rect">
            <a:avLst/>
          </a:prstGeom>
        </p:spPr>
        <p:txBody>
          <a:bodyPr>
            <a:spAutoFit/>
          </a:bodyPr>
          <a:lstStyle/>
          <a:p>
            <a:r>
              <a:rPr lang="es-ES" dirty="0">
                <a:solidFill>
                  <a:srgbClr val="222222"/>
                </a:solidFill>
                <a:latin typeface="arial" panose="020B0604020202020204" pitchFamily="34" charset="0"/>
              </a:rPr>
              <a:t> </a:t>
            </a:r>
            <a:endParaRPr lang="es-ES" b="0" i="0" dirty="0">
              <a:solidFill>
                <a:srgbClr val="222222"/>
              </a:solidFill>
              <a:effectLst/>
              <a:latin typeface="arial" panose="020B0604020202020204" pitchFamily="34" charset="0"/>
            </a:endParaRPr>
          </a:p>
        </p:txBody>
      </p:sp>
      <p:pic>
        <p:nvPicPr>
          <p:cNvPr id="11" name="Picture 10">
            <a:extLst>
              <a:ext uri="{FF2B5EF4-FFF2-40B4-BE49-F238E27FC236}">
                <a16:creationId xmlns:a16="http://schemas.microsoft.com/office/drawing/2014/main" id="{785D2D00-FA8D-4AF1-BE8B-080F219AED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3113" y="2826960"/>
            <a:ext cx="5124160" cy="3544373"/>
          </a:xfrm>
          <a:prstGeom prst="rect">
            <a:avLst/>
          </a:prstGeom>
        </p:spPr>
      </p:pic>
      <p:sp>
        <p:nvSpPr>
          <p:cNvPr id="12" name="Rectangle 11">
            <a:extLst>
              <a:ext uri="{FF2B5EF4-FFF2-40B4-BE49-F238E27FC236}">
                <a16:creationId xmlns:a16="http://schemas.microsoft.com/office/drawing/2014/main" id="{C132037A-11C3-47E0-8BE1-F6E8F3080F73}"/>
              </a:ext>
            </a:extLst>
          </p:cNvPr>
          <p:cNvSpPr/>
          <p:nvPr/>
        </p:nvSpPr>
        <p:spPr>
          <a:xfrm rot="10800000" flipV="1">
            <a:off x="3873828" y="2329036"/>
            <a:ext cx="2859321" cy="4247317"/>
          </a:xfrm>
          <a:prstGeom prst="rect">
            <a:avLst/>
          </a:prstGeom>
        </p:spPr>
        <p:txBody>
          <a:bodyPr wrap="square">
            <a:spAutoFit/>
          </a:bodyPr>
          <a:lstStyle/>
          <a:p>
            <a:r>
              <a:rPr lang="es-ES" dirty="0"/>
              <a:t>El muro que separa Cisjordania de Israel, de alrededor de 800 Km,  y que les impide a los palestinos entrar en zona israelí es especialmente visible en Belén. Los habitantes de Belén, si necesitan entrar en Jerusalén, de la que distan 15 Km, deben someterse a controles durísimos. Los palestinos para salir del país deben hacerlo desde el aeropuerto de Amán, en Jordania.</a:t>
            </a:r>
          </a:p>
        </p:txBody>
      </p:sp>
    </p:spTree>
    <p:extLst>
      <p:ext uri="{BB962C8B-B14F-4D97-AF65-F5344CB8AC3E}">
        <p14:creationId xmlns:p14="http://schemas.microsoft.com/office/powerpoint/2010/main" val="42613660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11E7D-B8CF-4098-9E14-0D25A519259D}"/>
              </a:ext>
            </a:extLst>
          </p:cNvPr>
          <p:cNvSpPr>
            <a:spLocks noGrp="1"/>
          </p:cNvSpPr>
          <p:nvPr>
            <p:ph type="title"/>
          </p:nvPr>
        </p:nvSpPr>
        <p:spPr>
          <a:xfrm>
            <a:off x="6176515" y="-197000"/>
            <a:ext cx="5257799" cy="197000"/>
          </a:xfrm>
        </p:spPr>
        <p:txBody>
          <a:bodyPr>
            <a:normAutofit fontScale="90000"/>
          </a:bodyPr>
          <a:lstStyle/>
          <a:p>
            <a:br>
              <a:rPr lang="es-AR" dirty="0"/>
            </a:br>
            <a:r>
              <a:rPr lang="es-AR" dirty="0"/>
              <a:t> 	</a:t>
            </a:r>
            <a:r>
              <a:rPr lang="es-AR" sz="1800" b="1" dirty="0">
                <a:latin typeface="Arial" panose="020B0604020202020204" pitchFamily="34" charset="0"/>
                <a:cs typeface="Arial" panose="020B0604020202020204" pitchFamily="34" charset="0"/>
              </a:rPr>
              <a:t>BASÍLICA DE LA NATIVIDAD</a:t>
            </a:r>
            <a:endParaRPr lang="es-ES" sz="1800" b="1" dirty="0">
              <a:latin typeface="Arial" panose="020B0604020202020204" pitchFamily="34" charset="0"/>
              <a:cs typeface="Arial" panose="020B0604020202020204" pitchFamily="34" charset="0"/>
            </a:endParaRPr>
          </a:p>
        </p:txBody>
      </p:sp>
      <p:pic>
        <p:nvPicPr>
          <p:cNvPr id="4" name="Content Placeholder 3">
            <a:extLst>
              <a:ext uri="{FF2B5EF4-FFF2-40B4-BE49-F238E27FC236}">
                <a16:creationId xmlns:a16="http://schemas.microsoft.com/office/drawing/2014/main" id="{D3940B9D-0DCA-4205-8F90-C30322DD4835}"/>
              </a:ext>
            </a:extLst>
          </p:cNvPr>
          <p:cNvPicPr>
            <a:picLocks noGrp="1" noChangeAspect="1"/>
          </p:cNvPicPr>
          <p:nvPr>
            <p:ph idx="1"/>
          </p:nvPr>
        </p:nvPicPr>
        <p:blipFill>
          <a:blip r:embed="rId2"/>
          <a:stretch>
            <a:fillRect/>
          </a:stretch>
        </p:blipFill>
        <p:spPr>
          <a:xfrm>
            <a:off x="258792" y="0"/>
            <a:ext cx="5487120" cy="6675437"/>
          </a:xfrm>
          <a:prstGeom prst="rect">
            <a:avLst/>
          </a:prstGeom>
        </p:spPr>
      </p:pic>
      <p:sp>
        <p:nvSpPr>
          <p:cNvPr id="6" name="Rectangle 5">
            <a:extLst>
              <a:ext uri="{FF2B5EF4-FFF2-40B4-BE49-F238E27FC236}">
                <a16:creationId xmlns:a16="http://schemas.microsoft.com/office/drawing/2014/main" id="{67AD9403-9A90-4F19-BADD-FDFD29A14C6D}"/>
              </a:ext>
            </a:extLst>
          </p:cNvPr>
          <p:cNvSpPr/>
          <p:nvPr/>
        </p:nvSpPr>
        <p:spPr>
          <a:xfrm>
            <a:off x="6176515" y="439277"/>
            <a:ext cx="5487120" cy="5909310"/>
          </a:xfrm>
          <a:prstGeom prst="rect">
            <a:avLst/>
          </a:prstGeom>
        </p:spPr>
        <p:txBody>
          <a:bodyPr wrap="square">
            <a:spAutoFit/>
          </a:bodyPr>
          <a:lstStyle/>
          <a:p>
            <a:r>
              <a:rPr lang="es-ES" dirty="0"/>
              <a:t>Se calcula que Belén fue fundada por los cananeos hacia el año 3000 antes de Cristo</a:t>
            </a:r>
          </a:p>
          <a:p>
            <a:r>
              <a:rPr lang="es-ES" dirty="0"/>
              <a:t>A comienzos del S. I, Belén era una aldea con un millar de habitantes que vivían de la agricultura y la ganadería</a:t>
            </a:r>
          </a:p>
          <a:p>
            <a:r>
              <a:rPr lang="es-ES" dirty="0"/>
              <a:t>El emperador Constantino mandó construir una gran basílica sobre la gruta del nacimiento : fue consagrada el 31 de mayo de 339 y en la ceremonia estuvo presente Santa Elena. </a:t>
            </a:r>
          </a:p>
          <a:p>
            <a:endParaRPr lang="es-ES" dirty="0"/>
          </a:p>
          <a:p>
            <a:r>
              <a:rPr lang="es-ES" dirty="0"/>
              <a:t>Después de varias vicisitudes y saqueos, en 1347 se concede a los franciscanos la custodia de la gruta y la basílica</a:t>
            </a:r>
          </a:p>
          <a:p>
            <a:r>
              <a:rPr lang="es-ES" dirty="0"/>
              <a:t>Actualmente  también detentan derechos sobre este lugar santo los ortodoxos griegos, sirios y armenios </a:t>
            </a:r>
          </a:p>
          <a:p>
            <a:endParaRPr lang="es-ES" dirty="0"/>
          </a:p>
          <a:p>
            <a:r>
              <a:rPr lang="es-ES" dirty="0"/>
              <a:t>La basílica, con planta de cruz latina y cinco naves, tiene una longitud de 54m. Pero el centro de esta gran Iglesia es la Gruta de la Natividad que se encuentra bajo el presbiterio. El pesebre donde la Virgen acostó al Niño, se encuentra en una capilla anexa, es un hueco en la roca</a:t>
            </a:r>
          </a:p>
          <a:p>
            <a:endParaRPr lang="es-ES" dirty="0">
              <a:effectLst/>
            </a:endParaRPr>
          </a:p>
        </p:txBody>
      </p:sp>
    </p:spTree>
    <p:extLst>
      <p:ext uri="{BB962C8B-B14F-4D97-AF65-F5344CB8AC3E}">
        <p14:creationId xmlns:p14="http://schemas.microsoft.com/office/powerpoint/2010/main" val="35987957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08EC4D3-0132-4F75-A110-85B32D1065DC}"/>
              </a:ext>
            </a:extLst>
          </p:cNvPr>
          <p:cNvPicPr>
            <a:picLocks noChangeAspect="1"/>
          </p:cNvPicPr>
          <p:nvPr/>
        </p:nvPicPr>
        <p:blipFill>
          <a:blip r:embed="rId2"/>
          <a:stretch>
            <a:fillRect/>
          </a:stretch>
        </p:blipFill>
        <p:spPr>
          <a:xfrm>
            <a:off x="586596" y="1526165"/>
            <a:ext cx="6748787" cy="3805669"/>
          </a:xfrm>
          <a:prstGeom prst="rect">
            <a:avLst/>
          </a:prstGeom>
        </p:spPr>
      </p:pic>
      <p:sp>
        <p:nvSpPr>
          <p:cNvPr id="3" name="Rectangle 2">
            <a:extLst>
              <a:ext uri="{FF2B5EF4-FFF2-40B4-BE49-F238E27FC236}">
                <a16:creationId xmlns:a16="http://schemas.microsoft.com/office/drawing/2014/main" id="{EF35EF8E-5259-4D59-B3B2-F20FAE1E66EC}"/>
              </a:ext>
            </a:extLst>
          </p:cNvPr>
          <p:cNvSpPr/>
          <p:nvPr/>
        </p:nvSpPr>
        <p:spPr>
          <a:xfrm>
            <a:off x="724619" y="100627"/>
            <a:ext cx="10575985" cy="5952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ENTRADA A LA BASÍLICA DE LA NATIVIDAD POR LA PUERTA DE LA HUMILDAD</a:t>
            </a:r>
          </a:p>
        </p:txBody>
      </p:sp>
      <p:pic>
        <p:nvPicPr>
          <p:cNvPr id="5" name="Picture 4">
            <a:extLst>
              <a:ext uri="{FF2B5EF4-FFF2-40B4-BE49-F238E27FC236}">
                <a16:creationId xmlns:a16="http://schemas.microsoft.com/office/drawing/2014/main" id="{96F27136-CF15-45C5-827B-3A9A7B9520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8255" y="1130062"/>
            <a:ext cx="3857625" cy="6858000"/>
          </a:xfrm>
          <a:prstGeom prst="rect">
            <a:avLst/>
          </a:prstGeom>
        </p:spPr>
      </p:pic>
      <p:sp>
        <p:nvSpPr>
          <p:cNvPr id="6" name="Rectangle 5">
            <a:extLst>
              <a:ext uri="{FF2B5EF4-FFF2-40B4-BE49-F238E27FC236}">
                <a16:creationId xmlns:a16="http://schemas.microsoft.com/office/drawing/2014/main" id="{68F4B85A-0D9D-45D7-8841-1F103A44D81A}"/>
              </a:ext>
            </a:extLst>
          </p:cNvPr>
          <p:cNvSpPr/>
          <p:nvPr/>
        </p:nvSpPr>
        <p:spPr>
          <a:xfrm>
            <a:off x="1659686" y="832450"/>
            <a:ext cx="5037826" cy="5952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No es posible entrar al templo sin agacharse</a:t>
            </a:r>
          </a:p>
        </p:txBody>
      </p:sp>
      <p:pic>
        <p:nvPicPr>
          <p:cNvPr id="8" name="Picture 7">
            <a:extLst>
              <a:ext uri="{FF2B5EF4-FFF2-40B4-BE49-F238E27FC236}">
                <a16:creationId xmlns:a16="http://schemas.microsoft.com/office/drawing/2014/main" id="{69E1DC14-54D8-497B-9721-F434890404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596" y="3996427"/>
            <a:ext cx="2146180" cy="2861573"/>
          </a:xfrm>
          <a:prstGeom prst="rect">
            <a:avLst/>
          </a:prstGeom>
        </p:spPr>
      </p:pic>
    </p:spTree>
    <p:extLst>
      <p:ext uri="{BB962C8B-B14F-4D97-AF65-F5344CB8AC3E}">
        <p14:creationId xmlns:p14="http://schemas.microsoft.com/office/powerpoint/2010/main" val="39041466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22C80F-9F72-4119-81EC-8893F83E50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056" y="120770"/>
            <a:ext cx="6686430" cy="3761117"/>
          </a:xfrm>
          <a:prstGeom prst="rect">
            <a:avLst/>
          </a:prstGeom>
        </p:spPr>
      </p:pic>
      <p:pic>
        <p:nvPicPr>
          <p:cNvPr id="5" name="Picture 4">
            <a:extLst>
              <a:ext uri="{FF2B5EF4-FFF2-40B4-BE49-F238E27FC236}">
                <a16:creationId xmlns:a16="http://schemas.microsoft.com/office/drawing/2014/main" id="{900B20BD-58C6-4DEC-A4A6-407B8F44B2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7802" y="2458529"/>
            <a:ext cx="3623094" cy="4830792"/>
          </a:xfrm>
          <a:prstGeom prst="rect">
            <a:avLst/>
          </a:prstGeom>
        </p:spPr>
      </p:pic>
      <p:pic>
        <p:nvPicPr>
          <p:cNvPr id="6" name="Picture 5">
            <a:extLst>
              <a:ext uri="{FF2B5EF4-FFF2-40B4-BE49-F238E27FC236}">
                <a16:creationId xmlns:a16="http://schemas.microsoft.com/office/drawing/2014/main" id="{2B914DBE-19E8-4F88-977B-B086306FF9D0}"/>
              </a:ext>
            </a:extLst>
          </p:cNvPr>
          <p:cNvPicPr>
            <a:picLocks noChangeAspect="1"/>
          </p:cNvPicPr>
          <p:nvPr/>
        </p:nvPicPr>
        <p:blipFill>
          <a:blip r:embed="rId4"/>
          <a:stretch>
            <a:fillRect/>
          </a:stretch>
        </p:blipFill>
        <p:spPr>
          <a:xfrm>
            <a:off x="2639684" y="4192438"/>
            <a:ext cx="4129177" cy="3096883"/>
          </a:xfrm>
          <a:prstGeom prst="rect">
            <a:avLst/>
          </a:prstGeom>
        </p:spPr>
      </p:pic>
      <p:sp>
        <p:nvSpPr>
          <p:cNvPr id="7" name="Rectangle 6">
            <a:extLst>
              <a:ext uri="{FF2B5EF4-FFF2-40B4-BE49-F238E27FC236}">
                <a16:creationId xmlns:a16="http://schemas.microsoft.com/office/drawing/2014/main" id="{BD5F266F-D862-4A20-AB9F-7C622CA98B48}"/>
              </a:ext>
            </a:extLst>
          </p:cNvPr>
          <p:cNvSpPr/>
          <p:nvPr/>
        </p:nvSpPr>
        <p:spPr>
          <a:xfrm>
            <a:off x="7378455" y="120770"/>
            <a:ext cx="4272952" cy="10696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El lugar mismo en que nació Jesús está realzado por una estrella de plata</a:t>
            </a:r>
          </a:p>
        </p:txBody>
      </p:sp>
      <p:sp>
        <p:nvSpPr>
          <p:cNvPr id="8" name="Rectangle 7">
            <a:extLst>
              <a:ext uri="{FF2B5EF4-FFF2-40B4-BE49-F238E27FC236}">
                <a16:creationId xmlns:a16="http://schemas.microsoft.com/office/drawing/2014/main" id="{955867D2-1284-4C45-9832-B3BADB7E6547}"/>
              </a:ext>
            </a:extLst>
          </p:cNvPr>
          <p:cNvSpPr/>
          <p:nvPr/>
        </p:nvSpPr>
        <p:spPr>
          <a:xfrm>
            <a:off x="258791" y="4485736"/>
            <a:ext cx="2053087" cy="27345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a:t>Pesebre en el que la Virgen María recostó al Niño tras nacer. Muy cerca está el Altar de los Reyes Magos, donde  Don  Álvaro celebró la misa el 19 de marzo de 1994</a:t>
            </a:r>
          </a:p>
        </p:txBody>
      </p:sp>
      <p:sp>
        <p:nvSpPr>
          <p:cNvPr id="2" name="TextBox 1">
            <a:extLst>
              <a:ext uri="{FF2B5EF4-FFF2-40B4-BE49-F238E27FC236}">
                <a16:creationId xmlns:a16="http://schemas.microsoft.com/office/drawing/2014/main" id="{7655F569-D708-4E63-99BE-889550E5DC5C}"/>
              </a:ext>
            </a:extLst>
          </p:cNvPr>
          <p:cNvSpPr txBox="1"/>
          <p:nvPr/>
        </p:nvSpPr>
        <p:spPr>
          <a:xfrm>
            <a:off x="7611370" y="1501321"/>
            <a:ext cx="3959526" cy="646331"/>
          </a:xfrm>
          <a:prstGeom prst="rect">
            <a:avLst/>
          </a:prstGeom>
          <a:noFill/>
        </p:spPr>
        <p:txBody>
          <a:bodyPr wrap="square" rtlCol="0">
            <a:spAutoFit/>
          </a:bodyPr>
          <a:lstStyle/>
          <a:p>
            <a:r>
              <a:rPr lang="es-ES" b="1" dirty="0"/>
              <a:t>En la inscripción se lee</a:t>
            </a:r>
            <a:r>
              <a:rPr lang="es-ES" b="1" i="1" dirty="0"/>
              <a:t>: “Hic De </a:t>
            </a:r>
            <a:r>
              <a:rPr lang="es-ES" b="1" i="1" dirty="0" err="1"/>
              <a:t>Virgine</a:t>
            </a:r>
            <a:r>
              <a:rPr lang="es-ES" b="1" i="1" dirty="0"/>
              <a:t> </a:t>
            </a:r>
            <a:r>
              <a:rPr lang="es-ES" b="1" i="1" dirty="0" err="1"/>
              <a:t>Maria</a:t>
            </a:r>
            <a:r>
              <a:rPr lang="es-ES" b="1" i="1" dirty="0"/>
              <a:t> </a:t>
            </a:r>
            <a:r>
              <a:rPr lang="es-ES" b="1" i="1" dirty="0" err="1"/>
              <a:t>Jesus</a:t>
            </a:r>
            <a:r>
              <a:rPr lang="es-ES" b="1" i="1" dirty="0"/>
              <a:t> </a:t>
            </a:r>
            <a:r>
              <a:rPr lang="es-ES" b="1" i="1" dirty="0" err="1"/>
              <a:t>Chrisrus</a:t>
            </a:r>
            <a:r>
              <a:rPr lang="es-ES" b="1" i="1" dirty="0"/>
              <a:t> </a:t>
            </a:r>
            <a:r>
              <a:rPr lang="es-ES" b="1" i="1" dirty="0" err="1"/>
              <a:t>Natus</a:t>
            </a:r>
            <a:r>
              <a:rPr lang="es-ES" b="1" i="1" dirty="0"/>
              <a:t> </a:t>
            </a:r>
            <a:r>
              <a:rPr lang="es-ES" b="1" i="1" dirty="0" err="1"/>
              <a:t>Est</a:t>
            </a:r>
            <a:r>
              <a:rPr lang="es-ES" b="1" i="1" dirty="0"/>
              <a:t>”</a:t>
            </a:r>
          </a:p>
        </p:txBody>
      </p:sp>
    </p:spTree>
    <p:extLst>
      <p:ext uri="{BB962C8B-B14F-4D97-AF65-F5344CB8AC3E}">
        <p14:creationId xmlns:p14="http://schemas.microsoft.com/office/powerpoint/2010/main" val="39824416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561C302-E8FE-45BB-9DD3-44D81F55E3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5557" y="8751"/>
            <a:ext cx="4114171" cy="6858000"/>
          </a:xfrm>
          <a:prstGeom prst="rect">
            <a:avLst/>
          </a:prstGeom>
        </p:spPr>
      </p:pic>
      <p:pic>
        <p:nvPicPr>
          <p:cNvPr id="5" name="Picture 4">
            <a:extLst>
              <a:ext uri="{FF2B5EF4-FFF2-40B4-BE49-F238E27FC236}">
                <a16:creationId xmlns:a16="http://schemas.microsoft.com/office/drawing/2014/main" id="{0FBC96D6-8FFE-472D-8D01-D1B8B686ABEE}"/>
              </a:ext>
            </a:extLst>
          </p:cNvPr>
          <p:cNvPicPr>
            <a:picLocks noChangeAspect="1"/>
          </p:cNvPicPr>
          <p:nvPr/>
        </p:nvPicPr>
        <p:blipFill rotWithShape="1">
          <a:blip r:embed="rId3">
            <a:extLst>
              <a:ext uri="{28A0092B-C50C-407E-A947-70E740481C1C}">
                <a14:useLocalDpi xmlns:a14="http://schemas.microsoft.com/office/drawing/2010/main" val="0"/>
              </a:ext>
            </a:extLst>
          </a:blip>
          <a:srcRect l="3117" t="1654" r="4143" b="20247"/>
          <a:stretch/>
        </p:blipFill>
        <p:spPr>
          <a:xfrm>
            <a:off x="814517" y="155276"/>
            <a:ext cx="3148012" cy="2044585"/>
          </a:xfrm>
          <a:prstGeom prst="rect">
            <a:avLst/>
          </a:prstGeom>
        </p:spPr>
      </p:pic>
      <p:pic>
        <p:nvPicPr>
          <p:cNvPr id="2" name="Picture 1">
            <a:extLst>
              <a:ext uri="{FF2B5EF4-FFF2-40B4-BE49-F238E27FC236}">
                <a16:creationId xmlns:a16="http://schemas.microsoft.com/office/drawing/2014/main" id="{04E6B9E1-1B9A-45DE-9F69-472C11006ACA}"/>
              </a:ext>
            </a:extLst>
          </p:cNvPr>
          <p:cNvPicPr>
            <a:picLocks noChangeAspect="1"/>
          </p:cNvPicPr>
          <p:nvPr/>
        </p:nvPicPr>
        <p:blipFill>
          <a:blip r:embed="rId4"/>
          <a:stretch>
            <a:fillRect/>
          </a:stretch>
        </p:blipFill>
        <p:spPr>
          <a:xfrm>
            <a:off x="132272" y="2514476"/>
            <a:ext cx="7620139" cy="4287328"/>
          </a:xfrm>
          <a:prstGeom prst="rect">
            <a:avLst/>
          </a:prstGeom>
        </p:spPr>
      </p:pic>
      <p:sp>
        <p:nvSpPr>
          <p:cNvPr id="6" name="TextBox 5">
            <a:extLst>
              <a:ext uri="{FF2B5EF4-FFF2-40B4-BE49-F238E27FC236}">
                <a16:creationId xmlns:a16="http://schemas.microsoft.com/office/drawing/2014/main" id="{FC871080-75F9-4B94-B99A-2D389CAE5239}"/>
              </a:ext>
            </a:extLst>
          </p:cNvPr>
          <p:cNvSpPr txBox="1"/>
          <p:nvPr/>
        </p:nvSpPr>
        <p:spPr>
          <a:xfrm>
            <a:off x="4374223" y="396815"/>
            <a:ext cx="3148012" cy="1200329"/>
          </a:xfrm>
          <a:prstGeom prst="rect">
            <a:avLst/>
          </a:prstGeom>
          <a:noFill/>
        </p:spPr>
        <p:txBody>
          <a:bodyPr wrap="square" rtlCol="0">
            <a:spAutoFit/>
          </a:bodyPr>
          <a:lstStyle/>
          <a:p>
            <a:r>
              <a:rPr lang="es-ES" b="1" dirty="0"/>
              <a:t>IGLESIA O ABADÍA BENEDICTINA DE LA DORMICIÓN DE LA VIRGEN. JERUSALÉN</a:t>
            </a:r>
          </a:p>
        </p:txBody>
      </p:sp>
    </p:spTree>
    <p:extLst>
      <p:ext uri="{BB962C8B-B14F-4D97-AF65-F5344CB8AC3E}">
        <p14:creationId xmlns:p14="http://schemas.microsoft.com/office/powerpoint/2010/main" val="12138102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80F3-FF8C-488F-8ECA-F1AF37481D7E}"/>
              </a:ext>
            </a:extLst>
          </p:cNvPr>
          <p:cNvSpPr>
            <a:spLocks noGrp="1"/>
          </p:cNvSpPr>
          <p:nvPr>
            <p:ph type="title"/>
          </p:nvPr>
        </p:nvSpPr>
        <p:spPr>
          <a:xfrm>
            <a:off x="2408208" y="234276"/>
            <a:ext cx="10515600" cy="638310"/>
          </a:xfrm>
        </p:spPr>
        <p:txBody>
          <a:bodyPr>
            <a:normAutofit fontScale="90000"/>
          </a:bodyPr>
          <a:lstStyle/>
          <a:p>
            <a:r>
              <a:rPr lang="es-ES" sz="1800" b="1" dirty="0">
                <a:latin typeface="Arial" panose="020B0604020202020204" pitchFamily="34" charset="0"/>
                <a:cs typeface="Arial" panose="020B0604020202020204" pitchFamily="34" charset="0"/>
              </a:rPr>
              <a:t>IGLESIA DE LA DORMICIÓN DE LA VIRGEN – MONTE SIÓN , JERUSALÉN. Interior </a:t>
            </a:r>
            <a:br>
              <a:rPr lang="es-ES" dirty="0"/>
            </a:br>
            <a:endParaRPr lang="es-ES" dirty="0"/>
          </a:p>
        </p:txBody>
      </p:sp>
      <p:sp>
        <p:nvSpPr>
          <p:cNvPr id="3" name="Content Placeholder 2">
            <a:extLst>
              <a:ext uri="{FF2B5EF4-FFF2-40B4-BE49-F238E27FC236}">
                <a16:creationId xmlns:a16="http://schemas.microsoft.com/office/drawing/2014/main" id="{6AB9726C-8FA4-4E48-8078-86ACB6BE73CD}"/>
              </a:ext>
            </a:extLst>
          </p:cNvPr>
          <p:cNvSpPr>
            <a:spLocks noGrp="1"/>
          </p:cNvSpPr>
          <p:nvPr>
            <p:ph idx="1"/>
          </p:nvPr>
        </p:nvSpPr>
        <p:spPr>
          <a:xfrm>
            <a:off x="6572969" y="553431"/>
            <a:ext cx="4729073" cy="6469788"/>
          </a:xfrm>
        </p:spPr>
        <p:txBody>
          <a:bodyPr>
            <a:normAutofit fontScale="77500" lnSpcReduction="20000"/>
          </a:bodyPr>
          <a:lstStyle/>
          <a:p>
            <a:pPr marL="0" indent="0">
              <a:buNone/>
            </a:pPr>
            <a:r>
              <a:rPr lang="es-ES" dirty="0"/>
              <a:t>No se sabe dónde vivió María después de la resurrección de su Hijo, ni dónde murió.</a:t>
            </a:r>
          </a:p>
          <a:p>
            <a:pPr marL="0" indent="0">
              <a:buNone/>
            </a:pPr>
            <a:r>
              <a:rPr lang="es-ES" dirty="0"/>
              <a:t>Uno de los argumentos más enigmáticos a favor de la «asunción» corporal de María al cielo, definida el año 1950 como dogma de fe católica, es el hecho extraordinario de que no haya ningún lugar en el mundo cristiano en el que los fieles hayan pretendido conservar los restos mortales de María, lo que sin duda habría convertido ese territorio en un privilegiado lugar de peregrinación. </a:t>
            </a:r>
          </a:p>
          <a:p>
            <a:pPr marL="0" indent="0">
              <a:buNone/>
            </a:pPr>
            <a:r>
              <a:rPr lang="es-ES" dirty="0"/>
              <a:t>Según una tradición venerable, María murió en Éfeso, donde se supone que vivió el apóstol Juan, que era el que cuidaba de ella. </a:t>
            </a:r>
          </a:p>
          <a:p>
            <a:pPr marL="0" indent="0">
              <a:buNone/>
            </a:pPr>
            <a:r>
              <a:rPr lang="es-ES" dirty="0"/>
              <a:t>Otra tradición la sitúa en el Monte Sion, donde «se habría dormido». De ahí que la denominación oficial de esa iglesia sea la de </a:t>
            </a:r>
            <a:r>
              <a:rPr lang="es-ES" b="1" u="sng" dirty="0"/>
              <a:t>«</a:t>
            </a:r>
            <a:r>
              <a:rPr lang="es-ES" b="1" u="sng" dirty="0" err="1"/>
              <a:t>Dormitio</a:t>
            </a:r>
            <a:r>
              <a:rPr lang="es-ES" b="1" u="sng" dirty="0"/>
              <a:t> </a:t>
            </a:r>
            <a:r>
              <a:rPr lang="es-ES" b="1" u="sng" dirty="0" err="1"/>
              <a:t>Sanctae</a:t>
            </a:r>
            <a:r>
              <a:rPr lang="es-ES" b="1" u="sng" dirty="0"/>
              <a:t> </a:t>
            </a:r>
            <a:r>
              <a:rPr lang="es-ES" b="1" u="sng" dirty="0" err="1"/>
              <a:t>Mariae</a:t>
            </a:r>
            <a:r>
              <a:rPr lang="es-ES" b="1" u="sng" dirty="0"/>
              <a:t>», </a:t>
            </a:r>
            <a:r>
              <a:rPr lang="es-ES" dirty="0"/>
              <a:t>iglesia de la Dormición de Santa María.  </a:t>
            </a:r>
          </a:p>
          <a:p>
            <a:endParaRPr lang="es-ES" dirty="0"/>
          </a:p>
        </p:txBody>
      </p:sp>
      <p:pic>
        <p:nvPicPr>
          <p:cNvPr id="5" name="Picture 4">
            <a:extLst>
              <a:ext uri="{FF2B5EF4-FFF2-40B4-BE49-F238E27FC236}">
                <a16:creationId xmlns:a16="http://schemas.microsoft.com/office/drawing/2014/main" id="{ED558548-26E7-4CE1-AC62-890144883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422" y="553431"/>
            <a:ext cx="5567271" cy="7151253"/>
          </a:xfrm>
          <a:prstGeom prst="rect">
            <a:avLst/>
          </a:prstGeom>
        </p:spPr>
      </p:pic>
    </p:spTree>
    <p:extLst>
      <p:ext uri="{BB962C8B-B14F-4D97-AF65-F5344CB8AC3E}">
        <p14:creationId xmlns:p14="http://schemas.microsoft.com/office/powerpoint/2010/main" val="30382099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66651E-D861-449C-9C96-1E3B34B7FA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3577" y="1069047"/>
            <a:ext cx="7790612" cy="4382219"/>
          </a:xfrm>
          <a:prstGeom prst="rect">
            <a:avLst/>
          </a:prstGeom>
        </p:spPr>
      </p:pic>
      <p:sp>
        <p:nvSpPr>
          <p:cNvPr id="3" name="Rectangle 2">
            <a:extLst>
              <a:ext uri="{FF2B5EF4-FFF2-40B4-BE49-F238E27FC236}">
                <a16:creationId xmlns:a16="http://schemas.microsoft.com/office/drawing/2014/main" id="{E6C10587-AEE6-4660-915D-EB48E8C5C53C}"/>
              </a:ext>
            </a:extLst>
          </p:cNvPr>
          <p:cNvSpPr/>
          <p:nvPr/>
        </p:nvSpPr>
        <p:spPr>
          <a:xfrm>
            <a:off x="738996" y="5675553"/>
            <a:ext cx="10714008" cy="923330"/>
          </a:xfrm>
          <a:prstGeom prst="rect">
            <a:avLst/>
          </a:prstGeom>
        </p:spPr>
        <p:txBody>
          <a:bodyPr wrap="square">
            <a:spAutoFit/>
          </a:bodyPr>
          <a:lstStyle/>
          <a:p>
            <a:r>
              <a:rPr lang="es-ES" dirty="0"/>
              <a:t>La tradición sobre la «dormición» de María en el Monte Sion se ha materializado en el camarín situado en el centro de la cripta,  de esta iglesia de la Dormición, donde sobre un cenotafio hay una talla de marfil y madera de cerezo, a tamaño natural, de la Virgen «dormida».</a:t>
            </a:r>
          </a:p>
        </p:txBody>
      </p:sp>
      <p:sp>
        <p:nvSpPr>
          <p:cNvPr id="4" name="TextBox 3">
            <a:extLst>
              <a:ext uri="{FF2B5EF4-FFF2-40B4-BE49-F238E27FC236}">
                <a16:creationId xmlns:a16="http://schemas.microsoft.com/office/drawing/2014/main" id="{0F663FF7-9D4E-4BD2-BAC1-F7CB19C55E55}"/>
              </a:ext>
            </a:extLst>
          </p:cNvPr>
          <p:cNvSpPr txBox="1"/>
          <p:nvPr/>
        </p:nvSpPr>
        <p:spPr>
          <a:xfrm>
            <a:off x="2881223" y="321540"/>
            <a:ext cx="9161253"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CRIPTA DE LA IGLESIA DE LA DORMICIÓN</a:t>
            </a:r>
          </a:p>
        </p:txBody>
      </p:sp>
    </p:spTree>
    <p:extLst>
      <p:ext uri="{BB962C8B-B14F-4D97-AF65-F5344CB8AC3E}">
        <p14:creationId xmlns:p14="http://schemas.microsoft.com/office/powerpoint/2010/main" val="27034478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E94CAD-875E-48E2-9928-580544F2F7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211144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B278E-F32E-4207-894D-AC2E4461A905}"/>
              </a:ext>
            </a:extLst>
          </p:cNvPr>
          <p:cNvSpPr>
            <a:spLocks noGrp="1"/>
          </p:cNvSpPr>
          <p:nvPr>
            <p:ph type="title"/>
          </p:nvPr>
        </p:nvSpPr>
        <p:spPr>
          <a:xfrm>
            <a:off x="1069675" y="-759125"/>
            <a:ext cx="5382884" cy="1380227"/>
          </a:xfrm>
        </p:spPr>
        <p:txBody>
          <a:bodyPr/>
          <a:lstStyle/>
          <a:p>
            <a:r>
              <a:rPr lang="es-ES" dirty="0"/>
              <a:t> </a:t>
            </a:r>
          </a:p>
        </p:txBody>
      </p:sp>
      <p:pic>
        <p:nvPicPr>
          <p:cNvPr id="5" name="Content Placeholder 4">
            <a:extLst>
              <a:ext uri="{FF2B5EF4-FFF2-40B4-BE49-F238E27FC236}">
                <a16:creationId xmlns:a16="http://schemas.microsoft.com/office/drawing/2014/main" id="{168D01A6-7F8A-48B5-A0CC-CF020C3CEC0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1481"/>
          <a:stretch/>
        </p:blipFill>
        <p:spPr>
          <a:xfrm>
            <a:off x="172227" y="2260573"/>
            <a:ext cx="7177780" cy="4226944"/>
          </a:xfrm>
        </p:spPr>
      </p:pic>
      <p:pic>
        <p:nvPicPr>
          <p:cNvPr id="7" name="Picture 6">
            <a:extLst>
              <a:ext uri="{FF2B5EF4-FFF2-40B4-BE49-F238E27FC236}">
                <a16:creationId xmlns:a16="http://schemas.microsoft.com/office/drawing/2014/main" id="{98311CD0-0C49-418E-86C1-C21D125C21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075" y="-69012"/>
            <a:ext cx="5635925" cy="4226944"/>
          </a:xfrm>
          <a:prstGeom prst="rect">
            <a:avLst/>
          </a:prstGeom>
        </p:spPr>
      </p:pic>
      <p:sp>
        <p:nvSpPr>
          <p:cNvPr id="3" name="TextBox 2">
            <a:extLst>
              <a:ext uri="{FF2B5EF4-FFF2-40B4-BE49-F238E27FC236}">
                <a16:creationId xmlns:a16="http://schemas.microsoft.com/office/drawing/2014/main" id="{80FA134D-A0CA-490E-B65D-7AA0BEA97DF3}"/>
              </a:ext>
            </a:extLst>
          </p:cNvPr>
          <p:cNvSpPr txBox="1"/>
          <p:nvPr/>
        </p:nvSpPr>
        <p:spPr>
          <a:xfrm>
            <a:off x="1069675" y="948906"/>
            <a:ext cx="4692770" cy="646331"/>
          </a:xfrm>
          <a:prstGeom prst="rect">
            <a:avLst/>
          </a:prstGeom>
          <a:noFill/>
        </p:spPr>
        <p:txBody>
          <a:bodyPr wrap="square" rtlCol="0">
            <a:spAutoFit/>
          </a:bodyPr>
          <a:lstStyle/>
          <a:p>
            <a:r>
              <a:rPr lang="es-ES" dirty="0"/>
              <a:t>Rezando en la  azotea de la Iglesia de la Dormición</a:t>
            </a:r>
          </a:p>
        </p:txBody>
      </p:sp>
    </p:spTree>
    <p:extLst>
      <p:ext uri="{BB962C8B-B14F-4D97-AF65-F5344CB8AC3E}">
        <p14:creationId xmlns:p14="http://schemas.microsoft.com/office/powerpoint/2010/main" val="28278173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C74148E-7FC5-45D7-A429-26723BFB5786}"/>
              </a:ext>
            </a:extLst>
          </p:cNvPr>
          <p:cNvPicPr>
            <a:picLocks noChangeAspect="1"/>
          </p:cNvPicPr>
          <p:nvPr/>
        </p:nvPicPr>
        <p:blipFill rotWithShape="1">
          <a:blip r:embed="rId2">
            <a:extLst>
              <a:ext uri="{28A0092B-C50C-407E-A947-70E740481C1C}">
                <a14:useLocalDpi xmlns:a14="http://schemas.microsoft.com/office/drawing/2010/main" val="0"/>
              </a:ext>
            </a:extLst>
          </a:blip>
          <a:srcRect t="25157"/>
          <a:stretch/>
        </p:blipFill>
        <p:spPr>
          <a:xfrm>
            <a:off x="200204" y="2469310"/>
            <a:ext cx="5143500" cy="5132717"/>
          </a:xfrm>
          <a:prstGeom prst="rect">
            <a:avLst/>
          </a:prstGeom>
        </p:spPr>
      </p:pic>
      <p:pic>
        <p:nvPicPr>
          <p:cNvPr id="7" name="Picture 6">
            <a:extLst>
              <a:ext uri="{FF2B5EF4-FFF2-40B4-BE49-F238E27FC236}">
                <a16:creationId xmlns:a16="http://schemas.microsoft.com/office/drawing/2014/main" id="{276D579D-5487-49F7-882F-02A9947C7544}"/>
              </a:ext>
            </a:extLst>
          </p:cNvPr>
          <p:cNvPicPr>
            <a:picLocks noChangeAspect="1"/>
          </p:cNvPicPr>
          <p:nvPr/>
        </p:nvPicPr>
        <p:blipFill rotWithShape="1">
          <a:blip r:embed="rId3">
            <a:extLst>
              <a:ext uri="{28A0092B-C50C-407E-A947-70E740481C1C}">
                <a14:useLocalDpi xmlns:a14="http://schemas.microsoft.com/office/drawing/2010/main" val="0"/>
              </a:ext>
            </a:extLst>
          </a:blip>
          <a:srcRect t="7604" b="15399"/>
          <a:stretch/>
        </p:blipFill>
        <p:spPr>
          <a:xfrm>
            <a:off x="6216770" y="345058"/>
            <a:ext cx="5975230" cy="3450566"/>
          </a:xfrm>
          <a:prstGeom prst="rect">
            <a:avLst/>
          </a:prstGeom>
        </p:spPr>
      </p:pic>
      <p:pic>
        <p:nvPicPr>
          <p:cNvPr id="11" name="Picture 10">
            <a:extLst>
              <a:ext uri="{FF2B5EF4-FFF2-40B4-BE49-F238E27FC236}">
                <a16:creationId xmlns:a16="http://schemas.microsoft.com/office/drawing/2014/main" id="{89742A48-69D2-412D-9BFD-E6989380B398}"/>
              </a:ext>
            </a:extLst>
          </p:cNvPr>
          <p:cNvPicPr>
            <a:picLocks noChangeAspect="1"/>
          </p:cNvPicPr>
          <p:nvPr/>
        </p:nvPicPr>
        <p:blipFill rotWithShape="1">
          <a:blip r:embed="rId4">
            <a:extLst>
              <a:ext uri="{28A0092B-C50C-407E-A947-70E740481C1C}">
                <a14:useLocalDpi xmlns:a14="http://schemas.microsoft.com/office/drawing/2010/main" val="0"/>
              </a:ext>
            </a:extLst>
          </a:blip>
          <a:srcRect t="34654"/>
          <a:stretch/>
        </p:blipFill>
        <p:spPr>
          <a:xfrm>
            <a:off x="6432143" y="4067355"/>
            <a:ext cx="5544484" cy="2717321"/>
          </a:xfrm>
          <a:prstGeom prst="rect">
            <a:avLst/>
          </a:prstGeom>
        </p:spPr>
      </p:pic>
      <p:pic>
        <p:nvPicPr>
          <p:cNvPr id="5" name="Picture 4">
            <a:extLst>
              <a:ext uri="{FF2B5EF4-FFF2-40B4-BE49-F238E27FC236}">
                <a16:creationId xmlns:a16="http://schemas.microsoft.com/office/drawing/2014/main" id="{D29333EF-7346-4219-B422-CEB0F3E6E925}"/>
              </a:ext>
            </a:extLst>
          </p:cNvPr>
          <p:cNvPicPr>
            <a:picLocks noChangeAspect="1"/>
          </p:cNvPicPr>
          <p:nvPr/>
        </p:nvPicPr>
        <p:blipFill rotWithShape="1">
          <a:blip r:embed="rId5">
            <a:extLst>
              <a:ext uri="{28A0092B-C50C-407E-A947-70E740481C1C}">
                <a14:useLocalDpi xmlns:a14="http://schemas.microsoft.com/office/drawing/2010/main" val="0"/>
              </a:ext>
            </a:extLst>
          </a:blip>
          <a:srcRect t="26038"/>
          <a:stretch/>
        </p:blipFill>
        <p:spPr>
          <a:xfrm>
            <a:off x="344015" y="73324"/>
            <a:ext cx="5751986" cy="3190741"/>
          </a:xfrm>
          <a:prstGeom prst="rect">
            <a:avLst/>
          </a:prstGeom>
        </p:spPr>
      </p:pic>
    </p:spTree>
    <p:extLst>
      <p:ext uri="{BB962C8B-B14F-4D97-AF65-F5344CB8AC3E}">
        <p14:creationId xmlns:p14="http://schemas.microsoft.com/office/powerpoint/2010/main" val="27293589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C8EAF-FAF5-42ED-AF69-40CED24D8D6B}"/>
              </a:ext>
            </a:extLst>
          </p:cNvPr>
          <p:cNvSpPr>
            <a:spLocks noGrp="1"/>
          </p:cNvSpPr>
          <p:nvPr>
            <p:ph type="title"/>
          </p:nvPr>
        </p:nvSpPr>
        <p:spPr>
          <a:xfrm>
            <a:off x="207034" y="-279196"/>
            <a:ext cx="10059838" cy="1897722"/>
          </a:xfrm>
        </p:spPr>
        <p:txBody>
          <a:bodyPr/>
          <a:lstStyle/>
          <a:p>
            <a:r>
              <a:rPr lang="es-AR" sz="2800" b="1" dirty="0">
                <a:latin typeface="Arabic Typesetting" panose="03020402040406030203" pitchFamily="66" charset="-78"/>
                <a:cs typeface="Arabic Typesetting" panose="03020402040406030203" pitchFamily="66" charset="-78"/>
              </a:rPr>
              <a:t>	</a:t>
            </a:r>
            <a:br>
              <a:rPr lang="es-AR" sz="2800" b="1" dirty="0">
                <a:latin typeface="Arabic Typesetting" panose="03020402040406030203" pitchFamily="66" charset="-78"/>
                <a:cs typeface="Arabic Typesetting" panose="03020402040406030203" pitchFamily="66" charset="-78"/>
              </a:rPr>
            </a:br>
            <a:r>
              <a:rPr lang="es-AR" sz="2800" b="1" dirty="0">
                <a:latin typeface="Arabic Typesetting" panose="03020402040406030203" pitchFamily="66" charset="-78"/>
                <a:cs typeface="Arabic Typesetting" panose="03020402040406030203" pitchFamily="66" charset="-78"/>
              </a:rPr>
              <a:t>	</a:t>
            </a:r>
            <a:r>
              <a:rPr lang="es-AR" sz="1600" b="1" dirty="0">
                <a:latin typeface="Arial" panose="020B0604020202020204" pitchFamily="34" charset="0"/>
                <a:cs typeface="Arial" panose="020B0604020202020204" pitchFamily="34" charset="0"/>
              </a:rPr>
              <a:t>EL CENÁCULO- JERUSALÉN</a:t>
            </a:r>
            <a:br>
              <a:rPr lang="es-AR" dirty="0"/>
            </a:br>
            <a:endParaRPr lang="es-ES" dirty="0"/>
          </a:p>
        </p:txBody>
      </p:sp>
      <p:pic>
        <p:nvPicPr>
          <p:cNvPr id="4" name="Content Placeholder 3">
            <a:extLst>
              <a:ext uri="{FF2B5EF4-FFF2-40B4-BE49-F238E27FC236}">
                <a16:creationId xmlns:a16="http://schemas.microsoft.com/office/drawing/2014/main" id="{9B3FA81F-751E-49B5-9DF5-31F760922B1B}"/>
              </a:ext>
            </a:extLst>
          </p:cNvPr>
          <p:cNvPicPr>
            <a:picLocks noGrp="1" noChangeAspect="1"/>
          </p:cNvPicPr>
          <p:nvPr>
            <p:ph idx="1"/>
          </p:nvPr>
        </p:nvPicPr>
        <p:blipFill>
          <a:blip r:embed="rId2"/>
          <a:stretch>
            <a:fillRect/>
          </a:stretch>
        </p:blipFill>
        <p:spPr>
          <a:xfrm>
            <a:off x="0" y="1100343"/>
            <a:ext cx="6556075" cy="4934309"/>
          </a:xfrm>
          <a:prstGeom prst="rect">
            <a:avLst/>
          </a:prstGeom>
        </p:spPr>
      </p:pic>
      <p:sp>
        <p:nvSpPr>
          <p:cNvPr id="5" name="Rectangle 4">
            <a:extLst>
              <a:ext uri="{FF2B5EF4-FFF2-40B4-BE49-F238E27FC236}">
                <a16:creationId xmlns:a16="http://schemas.microsoft.com/office/drawing/2014/main" id="{A2190ABA-5F14-4000-929B-01F55E80E47A}"/>
              </a:ext>
            </a:extLst>
          </p:cNvPr>
          <p:cNvSpPr/>
          <p:nvPr/>
        </p:nvSpPr>
        <p:spPr>
          <a:xfrm>
            <a:off x="6763109" y="197345"/>
            <a:ext cx="5221857" cy="6740307"/>
          </a:xfrm>
          <a:prstGeom prst="rect">
            <a:avLst/>
          </a:prstGeom>
        </p:spPr>
        <p:txBody>
          <a:bodyPr wrap="square">
            <a:spAutoFit/>
          </a:bodyPr>
          <a:lstStyle/>
          <a:p>
            <a:pPr algn="just"/>
            <a:r>
              <a:rPr lang="es-ES" dirty="0"/>
              <a:t>La Última Cena del Señor con sus discípulos, la institución de la Eucaristía y de los Apóstoles como sacerdotes de la Nueva Alianza, la enseñanza del mandamiento nuevo, el lavatorio de los pies, el discurso de despedida y la oración sacerdotal de Jesús... </a:t>
            </a:r>
          </a:p>
          <a:p>
            <a:pPr algn="just"/>
            <a:r>
              <a:rPr lang="es-ES" dirty="0"/>
              <a:t>Aquí el Señor resucitado se apareció en dos ocasiones a los Apóstoles, que se habían escondido dentro con las puertas cerradas por miedo a los judíos (Cfr. </a:t>
            </a:r>
            <a:r>
              <a:rPr lang="es-ES" dirty="0" err="1"/>
              <a:t>Jn</a:t>
            </a:r>
            <a:r>
              <a:rPr lang="es-ES" dirty="0"/>
              <a:t> 20, 19-29); la segunda vez, Tomás lo reconoció con su : ¡Señor mío y Dios mío! (</a:t>
            </a:r>
            <a:r>
              <a:rPr lang="es-ES" dirty="0" err="1"/>
              <a:t>Jn</a:t>
            </a:r>
            <a:r>
              <a:rPr lang="es-ES" dirty="0"/>
              <a:t> 20, 28).  </a:t>
            </a:r>
          </a:p>
          <a:p>
            <a:pPr algn="just"/>
            <a:endParaRPr lang="es-ES" dirty="0"/>
          </a:p>
          <a:p>
            <a:pPr algn="just"/>
            <a:r>
              <a:rPr lang="es-ES" dirty="0"/>
              <a:t>la Iglesia, en sus orígenes, se reunía en el Cenáculo, allí los apóstoles  se reunían con la Virgen. El día de Pentecostés, en esta sala recibieron el Espíritu Santo, que les impulsó a ir y predicar la buena nueva.</a:t>
            </a:r>
          </a:p>
          <a:p>
            <a:pPr algn="just"/>
            <a:r>
              <a:rPr lang="es-ES" dirty="0"/>
              <a:t> La sala gótica actual data del S. XIV y se debe a la restauración de los Franciscanos, más tarde fueron expulsados por los turcos con lo que se convirtió en una mezquita.  </a:t>
            </a:r>
          </a:p>
          <a:p>
            <a:pPr algn="just"/>
            <a:endParaRPr lang="es-ES" dirty="0"/>
          </a:p>
          <a:p>
            <a:pPr algn="just"/>
            <a:r>
              <a:rPr lang="es-ES" dirty="0"/>
              <a:t>El estado de Israel es quien lo administra actualmente.</a:t>
            </a:r>
          </a:p>
          <a:p>
            <a:pPr algn="just"/>
            <a:endParaRPr lang="es-ES" dirty="0">
              <a:effectLst/>
            </a:endParaRPr>
          </a:p>
        </p:txBody>
      </p:sp>
    </p:spTree>
    <p:extLst>
      <p:ext uri="{BB962C8B-B14F-4D97-AF65-F5344CB8AC3E}">
        <p14:creationId xmlns:p14="http://schemas.microsoft.com/office/powerpoint/2010/main" val="188036728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D53B7-0868-4C94-BC13-82B050FDE14E}"/>
              </a:ext>
            </a:extLst>
          </p:cNvPr>
          <p:cNvSpPr>
            <a:spLocks noGrp="1"/>
          </p:cNvSpPr>
          <p:nvPr>
            <p:ph type="title"/>
          </p:nvPr>
        </p:nvSpPr>
        <p:spPr>
          <a:xfrm>
            <a:off x="3809154" y="-133864"/>
            <a:ext cx="10515600" cy="1325563"/>
          </a:xfrm>
        </p:spPr>
        <p:txBody>
          <a:bodyPr>
            <a:normAutofit/>
          </a:bodyPr>
          <a:lstStyle/>
          <a:p>
            <a:r>
              <a:rPr lang="es-ES" sz="1600" b="1" dirty="0">
                <a:latin typeface="Arial" panose="020B0604020202020204" pitchFamily="34" charset="0"/>
                <a:cs typeface="Arial" panose="020B0604020202020204" pitchFamily="34" charset="0"/>
              </a:rPr>
              <a:t>EL CENÁCULO</a:t>
            </a:r>
          </a:p>
        </p:txBody>
      </p:sp>
      <p:pic>
        <p:nvPicPr>
          <p:cNvPr id="7" name="Picture 6">
            <a:extLst>
              <a:ext uri="{FF2B5EF4-FFF2-40B4-BE49-F238E27FC236}">
                <a16:creationId xmlns:a16="http://schemas.microsoft.com/office/drawing/2014/main" id="{AB0EEA33-17C4-4961-91C3-DEBD4229DC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693" y="1403817"/>
            <a:ext cx="7068923" cy="4548748"/>
          </a:xfrm>
          <a:prstGeom prst="rect">
            <a:avLst/>
          </a:prstGeom>
        </p:spPr>
      </p:pic>
      <p:sp>
        <p:nvSpPr>
          <p:cNvPr id="10" name="Content Placeholder 9">
            <a:extLst>
              <a:ext uri="{FF2B5EF4-FFF2-40B4-BE49-F238E27FC236}">
                <a16:creationId xmlns:a16="http://schemas.microsoft.com/office/drawing/2014/main" id="{F5091AC5-81F5-4424-B2EC-AE400EA76BE7}"/>
              </a:ext>
            </a:extLst>
          </p:cNvPr>
          <p:cNvSpPr>
            <a:spLocks noGrp="1"/>
          </p:cNvSpPr>
          <p:nvPr>
            <p:ph idx="1"/>
          </p:nvPr>
        </p:nvSpPr>
        <p:spPr>
          <a:xfrm>
            <a:off x="8050896" y="1027906"/>
            <a:ext cx="3866411" cy="5301176"/>
          </a:xfrm>
        </p:spPr>
        <p:txBody>
          <a:bodyPr>
            <a:normAutofit fontScale="70000" lnSpcReduction="20000"/>
          </a:bodyPr>
          <a:lstStyle/>
          <a:p>
            <a:pPr marL="0" indent="0">
              <a:buNone/>
            </a:pPr>
            <a:r>
              <a:rPr lang="es-ES" dirty="0"/>
              <a:t>El musulmán para orar necesita  el </a:t>
            </a:r>
            <a:r>
              <a:rPr lang="es-ES" dirty="0" err="1"/>
              <a:t>migrab</a:t>
            </a:r>
            <a:r>
              <a:rPr lang="es-ES" dirty="0"/>
              <a:t> (que puede apreciarse en la foto) ; esto nos da a entender que en el cenáculo  hubo culto musulmán</a:t>
            </a:r>
          </a:p>
          <a:p>
            <a:pPr marL="0" indent="0">
              <a:buNone/>
            </a:pPr>
            <a:endParaRPr lang="es-ES" dirty="0"/>
          </a:p>
          <a:p>
            <a:pPr marL="0" indent="0">
              <a:buNone/>
            </a:pPr>
            <a:r>
              <a:rPr lang="es-ES" dirty="0"/>
              <a:t>En la actualidad no es posible el culto;  solamente dos papas han celebrado allí la Sta. Misa: Juan Pablo II y el papa Francisco.</a:t>
            </a:r>
          </a:p>
          <a:p>
            <a:endParaRPr lang="es-ES" dirty="0"/>
          </a:p>
          <a:p>
            <a:endParaRPr lang="es-ES" dirty="0"/>
          </a:p>
          <a:p>
            <a:pPr marL="0" indent="0">
              <a:buNone/>
            </a:pPr>
            <a:r>
              <a:rPr lang="es-ES" dirty="0"/>
              <a:t>En el convento franciscano, se encuentra el </a:t>
            </a:r>
            <a:r>
              <a:rPr lang="es-ES" dirty="0" err="1"/>
              <a:t>Cenacolino</a:t>
            </a:r>
            <a:r>
              <a:rPr lang="es-ES" dirty="0"/>
              <a:t>, el lugar de culto más cercano a la Sala de la Ultima Cena, y anexo a él. En esta capilla, el beato Álvaro celebró la Santa Misa por última vez en su vida, la mañana del 22 de marzo de 1994.</a:t>
            </a:r>
          </a:p>
          <a:p>
            <a:pPr marL="0" indent="0">
              <a:buNone/>
            </a:pPr>
            <a:endParaRPr lang="es-ES" dirty="0"/>
          </a:p>
        </p:txBody>
      </p:sp>
    </p:spTree>
    <p:extLst>
      <p:ext uri="{BB962C8B-B14F-4D97-AF65-F5344CB8AC3E}">
        <p14:creationId xmlns:p14="http://schemas.microsoft.com/office/powerpoint/2010/main" val="15796881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0F4A53-5523-49D0-AE5F-AFBA4F10A5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963289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2B1B37-CD26-46CB-9D68-B0F6FBF975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0084" y="138023"/>
            <a:ext cx="5143500" cy="6858000"/>
          </a:xfrm>
          <a:prstGeom prst="rect">
            <a:avLst/>
          </a:prstGeom>
        </p:spPr>
      </p:pic>
      <p:sp>
        <p:nvSpPr>
          <p:cNvPr id="4" name="TextBox 3">
            <a:extLst>
              <a:ext uri="{FF2B5EF4-FFF2-40B4-BE49-F238E27FC236}">
                <a16:creationId xmlns:a16="http://schemas.microsoft.com/office/drawing/2014/main" id="{A8E67CC2-DA9C-46CB-8E5C-5E8E85A8660A}"/>
              </a:ext>
            </a:extLst>
          </p:cNvPr>
          <p:cNvSpPr txBox="1"/>
          <p:nvPr/>
        </p:nvSpPr>
        <p:spPr>
          <a:xfrm>
            <a:off x="776377" y="1276709"/>
            <a:ext cx="3640348" cy="369332"/>
          </a:xfrm>
          <a:prstGeom prst="rect">
            <a:avLst/>
          </a:prstGeom>
          <a:noFill/>
        </p:spPr>
        <p:txBody>
          <a:bodyPr wrap="square" rtlCol="0">
            <a:spAutoFit/>
          </a:bodyPr>
          <a:lstStyle/>
          <a:p>
            <a:r>
              <a:rPr lang="es-ES" b="1" dirty="0"/>
              <a:t>TUMBA DEL  REY DAVID</a:t>
            </a:r>
          </a:p>
        </p:txBody>
      </p:sp>
      <p:sp>
        <p:nvSpPr>
          <p:cNvPr id="5" name="Rectangle 4">
            <a:extLst>
              <a:ext uri="{FF2B5EF4-FFF2-40B4-BE49-F238E27FC236}">
                <a16:creationId xmlns:a16="http://schemas.microsoft.com/office/drawing/2014/main" id="{B1DE24BD-C164-4C32-92B2-C9A1F969DAB0}"/>
              </a:ext>
            </a:extLst>
          </p:cNvPr>
          <p:cNvSpPr/>
          <p:nvPr/>
        </p:nvSpPr>
        <p:spPr>
          <a:xfrm>
            <a:off x="189781" y="2208362"/>
            <a:ext cx="4502989" cy="1477328"/>
          </a:xfrm>
          <a:prstGeom prst="rect">
            <a:avLst/>
          </a:prstGeom>
        </p:spPr>
        <p:txBody>
          <a:bodyPr wrap="square">
            <a:spAutoFit/>
          </a:bodyPr>
          <a:lstStyle/>
          <a:p>
            <a:r>
              <a:rPr lang="es-ES" dirty="0">
                <a:solidFill>
                  <a:srgbClr val="333333"/>
                </a:solidFill>
                <a:latin typeface="Verdana" panose="020B0604030504040204" pitchFamily="34" charset="0"/>
              </a:rPr>
              <a:t>En el Monte </a:t>
            </a:r>
            <a:r>
              <a:rPr lang="es-ES" dirty="0" err="1">
                <a:solidFill>
                  <a:srgbClr val="333333"/>
                </a:solidFill>
                <a:latin typeface="Verdana" panose="020B0604030504040204" pitchFamily="34" charset="0"/>
              </a:rPr>
              <a:t>Sión</a:t>
            </a:r>
            <a:r>
              <a:rPr lang="es-ES" dirty="0">
                <a:solidFill>
                  <a:srgbClr val="333333"/>
                </a:solidFill>
                <a:latin typeface="Verdana" panose="020B0604030504040204" pitchFamily="34" charset="0"/>
              </a:rPr>
              <a:t>, debajo del mismo lugar del Cenáculo –en un piso inferior- la tradición sitúa la tumba del rey David, que es venerada por los judíos</a:t>
            </a:r>
            <a:endParaRPr lang="es-ES" dirty="0"/>
          </a:p>
        </p:txBody>
      </p:sp>
    </p:spTree>
    <p:extLst>
      <p:ext uri="{BB962C8B-B14F-4D97-AF65-F5344CB8AC3E}">
        <p14:creationId xmlns:p14="http://schemas.microsoft.com/office/powerpoint/2010/main" val="7839467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Resultado de imagen de vista de jerusalen">
            <a:extLst>
              <a:ext uri="{FF2B5EF4-FFF2-40B4-BE49-F238E27FC236}">
                <a16:creationId xmlns:a16="http://schemas.microsoft.com/office/drawing/2014/main" id="{0DE89708-10B9-4C2C-AF55-1D28308BCA0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4069" y="392502"/>
            <a:ext cx="11507638" cy="607299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37127F8-78FB-44FD-B5C2-DF4378E9C88C}"/>
              </a:ext>
            </a:extLst>
          </p:cNvPr>
          <p:cNvSpPr>
            <a:spLocks noGrp="1"/>
          </p:cNvSpPr>
          <p:nvPr>
            <p:ph type="title"/>
          </p:nvPr>
        </p:nvSpPr>
        <p:spPr>
          <a:xfrm>
            <a:off x="1259456" y="0"/>
            <a:ext cx="10166231" cy="1431985"/>
          </a:xfrm>
        </p:spPr>
        <p:txBody>
          <a:bodyPr>
            <a:normAutofit/>
          </a:bodyPr>
          <a:lstStyle/>
          <a:p>
            <a:r>
              <a:rPr lang="es-ES" sz="1600" b="1" dirty="0">
                <a:latin typeface="Arial" panose="020B0604020202020204" pitchFamily="34" charset="0"/>
                <a:cs typeface="Arial" panose="020B0604020202020204" pitchFamily="34" charset="0"/>
              </a:rPr>
              <a:t>MURO DE LAS LAMENTACIONES- JERUSALÉN</a:t>
            </a:r>
            <a:br>
              <a:rPr lang="es-ES" sz="2400" b="1" dirty="0">
                <a:latin typeface="Arabic Typesetting" panose="03020402040406030203" pitchFamily="66" charset="-78"/>
                <a:cs typeface="Arabic Typesetting" panose="03020402040406030203" pitchFamily="66" charset="-78"/>
              </a:rPr>
            </a:br>
            <a:endParaRPr lang="es-ES" sz="2400" b="1" dirty="0">
              <a:latin typeface="Arabic Typesetting" panose="03020402040406030203" pitchFamily="66" charset="-78"/>
              <a:cs typeface="Arabic Typesetting" panose="03020402040406030203" pitchFamily="66" charset="-78"/>
            </a:endParaRPr>
          </a:p>
        </p:txBody>
      </p:sp>
    </p:spTree>
    <p:extLst>
      <p:ext uri="{BB962C8B-B14F-4D97-AF65-F5344CB8AC3E}">
        <p14:creationId xmlns:p14="http://schemas.microsoft.com/office/powerpoint/2010/main" val="28469871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11777E-660B-4225-A43F-2A8022C69C9C}"/>
              </a:ext>
            </a:extLst>
          </p:cNvPr>
          <p:cNvSpPr/>
          <p:nvPr/>
        </p:nvSpPr>
        <p:spPr>
          <a:xfrm>
            <a:off x="9213011" y="483079"/>
            <a:ext cx="2311879" cy="369332"/>
          </a:xfrm>
          <a:prstGeom prst="rect">
            <a:avLst/>
          </a:prstGeom>
        </p:spPr>
        <p:txBody>
          <a:bodyPr wrap="square">
            <a:spAutoFit/>
          </a:bodyPr>
          <a:lstStyle/>
          <a:p>
            <a:r>
              <a:rPr lang="es-ES" dirty="0">
                <a:solidFill>
                  <a:srgbClr val="222222"/>
                </a:solidFill>
                <a:latin typeface="Arial" panose="020B0604020202020204" pitchFamily="34" charset="0"/>
              </a:rPr>
              <a:t> </a:t>
            </a:r>
            <a:endParaRPr lang="es-ES" dirty="0"/>
          </a:p>
        </p:txBody>
      </p:sp>
      <p:pic>
        <p:nvPicPr>
          <p:cNvPr id="4" name="Picture 3">
            <a:extLst>
              <a:ext uri="{FF2B5EF4-FFF2-40B4-BE49-F238E27FC236}">
                <a16:creationId xmlns:a16="http://schemas.microsoft.com/office/drawing/2014/main" id="{CA9BCC5B-A673-4DB3-B9FF-D62441D085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224" y="18288"/>
            <a:ext cx="9144000" cy="6858000"/>
          </a:xfrm>
          <a:prstGeom prst="rect">
            <a:avLst/>
          </a:prstGeom>
        </p:spPr>
      </p:pic>
      <p:sp>
        <p:nvSpPr>
          <p:cNvPr id="5" name="Rectangle 4">
            <a:extLst>
              <a:ext uri="{FF2B5EF4-FFF2-40B4-BE49-F238E27FC236}">
                <a16:creationId xmlns:a16="http://schemas.microsoft.com/office/drawing/2014/main" id="{FD61A1E1-2892-4127-A7E2-EFE424F72C44}"/>
              </a:ext>
            </a:extLst>
          </p:cNvPr>
          <p:cNvSpPr/>
          <p:nvPr/>
        </p:nvSpPr>
        <p:spPr>
          <a:xfrm>
            <a:off x="9982142" y="177029"/>
            <a:ext cx="2197666" cy="6699259"/>
          </a:xfrm>
          <a:prstGeom prst="rect">
            <a:avLst/>
          </a:prstGeom>
        </p:spPr>
        <p:txBody>
          <a:bodyPr wrap="square">
            <a:spAutoFit/>
          </a:bodyPr>
          <a:lstStyle/>
          <a:p>
            <a:r>
              <a:rPr lang="es-ES" b="1" dirty="0">
                <a:latin typeface="Arial" panose="020B0604020202020204" pitchFamily="34" charset="0"/>
              </a:rPr>
              <a:t>La Cúpula de la Roca o el Domo de la Roca es un monumento islámico situado  , en el centro del Monte del Templo Los musulmanes creen que la roca que se encuentra en el centro de la Cúpula es el punto desde el cual  Mahoma ascendió a los cielos para reunirse con Dios, acompañado por el ángel Gabriel. El califa </a:t>
            </a:r>
            <a:r>
              <a:rPr lang="es-ES" b="1" dirty="0" err="1">
                <a:latin typeface="Arial" panose="020B0604020202020204" pitchFamily="34" charset="0"/>
              </a:rPr>
              <a:t>Abb</a:t>
            </a:r>
            <a:r>
              <a:rPr lang="es-ES" b="1" dirty="0">
                <a:latin typeface="Arial" panose="020B0604020202020204" pitchFamily="34" charset="0"/>
              </a:rPr>
              <a:t> al-Malik  construyó este edificio entre 687 y 691  </a:t>
            </a:r>
            <a:endParaRPr lang="es-ES" b="1" dirty="0"/>
          </a:p>
        </p:txBody>
      </p:sp>
      <p:sp>
        <p:nvSpPr>
          <p:cNvPr id="6" name="TextBox 5">
            <a:extLst>
              <a:ext uri="{FF2B5EF4-FFF2-40B4-BE49-F238E27FC236}">
                <a16:creationId xmlns:a16="http://schemas.microsoft.com/office/drawing/2014/main" id="{7CCAD7B3-F704-4D14-BD76-D4CEA5F7C8E9}"/>
              </a:ext>
            </a:extLst>
          </p:cNvPr>
          <p:cNvSpPr txBox="1"/>
          <p:nvPr/>
        </p:nvSpPr>
        <p:spPr>
          <a:xfrm>
            <a:off x="1444751" y="483079"/>
            <a:ext cx="6715837" cy="369332"/>
          </a:xfrm>
          <a:prstGeom prst="rect">
            <a:avLst/>
          </a:prstGeom>
          <a:noFill/>
        </p:spPr>
        <p:txBody>
          <a:bodyPr wrap="square" rtlCol="0">
            <a:spAutoFit/>
          </a:bodyPr>
          <a:lstStyle/>
          <a:p>
            <a:r>
              <a:rPr lang="es-ES" b="1" dirty="0">
                <a:solidFill>
                  <a:schemeClr val="bg1"/>
                </a:solidFill>
              </a:rPr>
              <a:t>MURO DE LAS LAMENTACIONES. CÚPULA DE LA ROCA AL FONDO</a:t>
            </a:r>
          </a:p>
        </p:txBody>
      </p:sp>
      <p:cxnSp>
        <p:nvCxnSpPr>
          <p:cNvPr id="8" name="Straight Arrow Connector 7">
            <a:extLst>
              <a:ext uri="{FF2B5EF4-FFF2-40B4-BE49-F238E27FC236}">
                <a16:creationId xmlns:a16="http://schemas.microsoft.com/office/drawing/2014/main" id="{7743EAB8-F6DA-4F00-8C66-9F07911E42AF}"/>
              </a:ext>
            </a:extLst>
          </p:cNvPr>
          <p:cNvCxnSpPr/>
          <p:nvPr/>
        </p:nvCxnSpPr>
        <p:spPr>
          <a:xfrm flipH="1">
            <a:off x="5285232" y="667745"/>
            <a:ext cx="4696910" cy="13805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5435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upload.wikimedia.org/wikipedia/commons/6/6d/Muro_de_las_Lamentaciones%2C_Jerusal%C3%A9n2.jpg">
            <a:extLst>
              <a:ext uri="{FF2B5EF4-FFF2-40B4-BE49-F238E27FC236}">
                <a16:creationId xmlns:a16="http://schemas.microsoft.com/office/drawing/2014/main" id="{886A39E8-7DDE-4BFC-B22A-67E8A28C68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011"/>
            <a:ext cx="1231852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2F25C083-7DC1-4773-9D75-642C44658507}"/>
              </a:ext>
            </a:extLst>
          </p:cNvPr>
          <p:cNvSpPr/>
          <p:nvPr/>
        </p:nvSpPr>
        <p:spPr>
          <a:xfrm>
            <a:off x="5977216" y="3244334"/>
            <a:ext cx="2838979" cy="369332"/>
          </a:xfrm>
          <a:prstGeom prst="rect">
            <a:avLst/>
          </a:prstGeom>
        </p:spPr>
        <p:txBody>
          <a:bodyPr wrap="square">
            <a:spAutoFit/>
          </a:bodyPr>
          <a:lstStyle/>
          <a:p>
            <a:r>
              <a:rPr lang="es-ES" dirty="0">
                <a:solidFill>
                  <a:srgbClr val="000000"/>
                </a:solidFill>
                <a:latin typeface="Calibri" panose="020F0502020204030204" pitchFamily="34" charset="0"/>
              </a:rPr>
              <a:t>   </a:t>
            </a:r>
            <a:endParaRPr lang="es-ES" dirty="0"/>
          </a:p>
        </p:txBody>
      </p:sp>
      <p:sp>
        <p:nvSpPr>
          <p:cNvPr id="5" name="Rectangle 4">
            <a:extLst>
              <a:ext uri="{FF2B5EF4-FFF2-40B4-BE49-F238E27FC236}">
                <a16:creationId xmlns:a16="http://schemas.microsoft.com/office/drawing/2014/main" id="{B5D166C6-95E8-4C0D-95DB-0342203F7657}"/>
              </a:ext>
            </a:extLst>
          </p:cNvPr>
          <p:cNvSpPr/>
          <p:nvPr/>
        </p:nvSpPr>
        <p:spPr>
          <a:xfrm>
            <a:off x="0" y="207034"/>
            <a:ext cx="12318521" cy="4247317"/>
          </a:xfrm>
          <a:prstGeom prst="rect">
            <a:avLst/>
          </a:prstGeom>
        </p:spPr>
        <p:txBody>
          <a:bodyPr wrap="square">
            <a:spAutoFit/>
          </a:bodyPr>
          <a:lstStyle/>
          <a:p>
            <a:r>
              <a:rPr lang="es-ES" dirty="0">
                <a:solidFill>
                  <a:srgbClr val="000000"/>
                </a:solidFill>
                <a:latin typeface="Calibri" panose="020F0502020204030204" pitchFamily="34" charset="0"/>
              </a:rPr>
              <a:t>De acuerdo con la historia, cuando las legiones del emperador Vespasiano destruyeron el Templo, en el año 70 de nuestra era, sólo una parte del muro exterior quedó en pie. El entonces general Tito dejó este muro para que los judíos tuvieran el amargo recuerdo de que Roma había vencido a Judea (de ahí el nombre de Muro de las Lamentaciones). Los judíos, sin embargo, lo atribuyeron a una promesa hecha por Dios, según la cual siempre quedaría en pie al menos una parte del sagrado templo como símbolo de su alianza perpetua con el pueblo judío. Los judíos han orado frente a este muro durante los últimos dos mil años, creyendo que este es el lugar accesible más sagrado de la Tierra, ya que no pueden acceder al interior de la Explanada de las Mezquitas, que sería el más sagrado de todos. </a:t>
            </a:r>
          </a:p>
          <a:p>
            <a:endParaRPr lang="es-ES" dirty="0"/>
          </a:p>
          <a:p>
            <a:r>
              <a:rPr lang="es-ES" dirty="0"/>
              <a:t>El Muro de los Lamentos es sagrado para los judíos debido a que es una de las pocas partes que quedaron en pie tras la destrucción del Templo de Jerusalén por los romanos. El Muro Oriental y el Muro Sur también sobrevivieron parcialmente el embate romano, pero el Muro Occidental , o de las lamentaciones, está más cercano al </a:t>
            </a:r>
            <a:r>
              <a:rPr lang="es-ES" i="1" dirty="0" err="1"/>
              <a:t>Sancto</a:t>
            </a:r>
            <a:r>
              <a:rPr lang="es-ES" i="1" dirty="0"/>
              <a:t> Sanctorum</a:t>
            </a:r>
            <a:r>
              <a:rPr lang="es-ES" dirty="0"/>
              <a:t> o Santo Santuario; el sector más sagrado del Templo al que solamente podía acceder el Sumo Sacerdote una vez al año</a:t>
            </a:r>
          </a:p>
          <a:p>
            <a:endParaRPr lang="es-ES" dirty="0"/>
          </a:p>
          <a:p>
            <a:r>
              <a:rPr lang="es-ES" dirty="0"/>
              <a:t> El nombre Muro Occidental se refiere no solamente a la pequeña sección de 60 metros de longitud expuesta en el  Barrio Judío, sino a toda la pared de 488 metros, en su mayoría tapada por los edificios del Barrio Musulmán</a:t>
            </a:r>
          </a:p>
        </p:txBody>
      </p:sp>
    </p:spTree>
    <p:extLst>
      <p:ext uri="{BB962C8B-B14F-4D97-AF65-F5344CB8AC3E}">
        <p14:creationId xmlns:p14="http://schemas.microsoft.com/office/powerpoint/2010/main" val="30439006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355A45-2764-4419-AA7C-53C4DD116119}"/>
              </a:ext>
            </a:extLst>
          </p:cNvPr>
          <p:cNvSpPr/>
          <p:nvPr/>
        </p:nvSpPr>
        <p:spPr>
          <a:xfrm>
            <a:off x="224287" y="501070"/>
            <a:ext cx="11743426" cy="6463308"/>
          </a:xfrm>
          <a:prstGeom prst="rect">
            <a:avLst/>
          </a:prstGeom>
        </p:spPr>
        <p:txBody>
          <a:bodyPr wrap="square">
            <a:spAutoFit/>
          </a:bodyPr>
          <a:lstStyle/>
          <a:p>
            <a:pPr marL="285750" indent="-285750">
              <a:buFont typeface="Wingdings" panose="05000000000000000000" pitchFamily="2" charset="2"/>
              <a:buChar char="v"/>
            </a:pP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968 - 961 </a:t>
            </a:r>
            <a:r>
              <a:rPr lang="es-ES" dirty="0" err="1">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a.C</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 - </a:t>
            </a:r>
            <a:r>
              <a:rPr lang="es-ES" dirty="0" err="1">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Salómón</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 construye un templo, en el Monte Moria, lugar donde se veneraba el Arca de la Alianza y así sustituir el tabernáculo móvil.</a:t>
            </a:r>
          </a:p>
          <a:p>
            <a:pPr marL="285750" indent="-285750">
              <a:buFont typeface="Wingdings" panose="05000000000000000000" pitchFamily="2" charset="2"/>
              <a:buChar char="v"/>
            </a:pPr>
            <a:endPar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buFont typeface="Wingdings" panose="05000000000000000000" pitchFamily="2" charset="2"/>
              <a:buChar char="v"/>
            </a:pP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925 </a:t>
            </a:r>
            <a:r>
              <a:rPr lang="es-ES" dirty="0" err="1">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a.C</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 - El Templo es saqueado por </a:t>
            </a:r>
            <a:r>
              <a:rPr lang="es-ES" dirty="0" err="1">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Sheshonq</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 I de Egipto.</a:t>
            </a:r>
          </a:p>
          <a:p>
            <a:pPr marL="285750" indent="-285750">
              <a:buFont typeface="Wingdings" panose="05000000000000000000" pitchFamily="2" charset="2"/>
              <a:buChar char="v"/>
            </a:pPr>
            <a:endPar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buFont typeface="Wingdings" panose="05000000000000000000" pitchFamily="2" charset="2"/>
              <a:buChar char="v"/>
            </a:pP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587 </a:t>
            </a:r>
            <a:r>
              <a:rPr lang="es-ES" dirty="0" err="1">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a.C</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 - Es destruido por Nabucodonosor II, rey de Babilonia.</a:t>
            </a:r>
          </a:p>
          <a:p>
            <a:pPr marL="285750" indent="-285750">
              <a:buFont typeface="Wingdings" panose="05000000000000000000" pitchFamily="2" charset="2"/>
              <a:buChar char="v"/>
            </a:pPr>
            <a:endPar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buFont typeface="Wingdings" panose="05000000000000000000" pitchFamily="2" charset="2"/>
              <a:buChar char="v"/>
            </a:pP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539 - 515 a.C. - Zorobabel, líder de los judíos exiliados que retornaron desde Babilonia, </a:t>
            </a:r>
            <a:r>
              <a:rPr lang="es-ES" dirty="0" err="1">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asi</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 como Esdras el sumo sacerdote que instauró la Torá de nuevo en </a:t>
            </a:r>
            <a:r>
              <a:rPr lang="es-ES" dirty="0" err="1">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Jerusalem</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s-ES" dirty="0" err="1">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madaron</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 construir el segundo tempo, mucho más modesto que el primero</a:t>
            </a:r>
          </a:p>
          <a:p>
            <a:pPr marL="285750" indent="-285750">
              <a:buFont typeface="Wingdings" panose="05000000000000000000" pitchFamily="2" charset="2"/>
              <a:buChar char="v"/>
            </a:pPr>
            <a:endPar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buFont typeface="Wingdings" panose="05000000000000000000" pitchFamily="2" charset="2"/>
              <a:buChar char="v"/>
            </a:pP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19 d.C. - Herodes el Grande, rey de Judea, amplía el templo con una construcción faraónica.</a:t>
            </a:r>
          </a:p>
          <a:p>
            <a:pPr marL="285750" indent="-285750">
              <a:buFont typeface="Wingdings" panose="05000000000000000000" pitchFamily="2" charset="2"/>
              <a:buChar char="v"/>
            </a:pPr>
            <a:endPar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buFont typeface="Wingdings" panose="05000000000000000000" pitchFamily="2" charset="2"/>
              <a:buChar char="v"/>
            </a:pP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70 d.C. - El emperador romano Tito Flavio Vespasiano, ordena a sus tropas acabar con los judíos sediciosos, pero al parecer, fueron más allá y tras saquearlo, lo destruyeron, prendiéndole fuego-A partir de entonces, sólo queda de él el llamado Muro de las Lamentaciones. </a:t>
            </a:r>
          </a:p>
          <a:p>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 </a:t>
            </a:r>
          </a:p>
          <a:p>
            <a:pPr marL="285750" indent="-285750">
              <a:buFont typeface="Wingdings" panose="05000000000000000000" pitchFamily="2" charset="2"/>
              <a:buChar char="v"/>
            </a:pP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El lugar en el que se encontraba el templo es donde hoy está la Cúpula de la Roca y la Mezquita Al-</a:t>
            </a:r>
            <a:r>
              <a:rPr lang="es-ES" dirty="0" err="1">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Aqsa</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a:t>
            </a:r>
            <a:r>
              <a:rPr lang="es-ES" dirty="0">
                <a:latin typeface="Arial Unicode MS" panose="020B0604020202020204" pitchFamily="34" charset="-128"/>
                <a:ea typeface="Arial Unicode MS" panose="020B0604020202020204" pitchFamily="34" charset="-128"/>
                <a:cs typeface="Arial Unicode MS" panose="020B0604020202020204" pitchFamily="34" charset="-128"/>
              </a:rPr>
              <a:t> El Kotel (Muro Occidental) o Muro de las Lamentaciones es una de las cuatro paredes del antiguo  Templo, único vestigio que quedó en pie, tras su destrucción por las tropas romanas.  Curiosamente hoy en día los judíos rezan en una pared que guarda una de las tres mezquitas más importantes del Islamismo en el mundo</a:t>
            </a:r>
            <a:endPar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endParaRPr>
          </a:p>
          <a:p>
            <a:b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s-ES" dirty="0">
                <a:solidFill>
                  <a:srgbClr val="222222"/>
                </a:solidFill>
                <a:latin typeface="Verdana" panose="020B0604030504040204" pitchFamily="34" charset="0"/>
              </a:rPr>
              <a:t> </a:t>
            </a:r>
            <a:endParaRPr lang="es-ES" dirty="0"/>
          </a:p>
        </p:txBody>
      </p:sp>
      <p:sp>
        <p:nvSpPr>
          <p:cNvPr id="3" name="TextBox 2">
            <a:extLst>
              <a:ext uri="{FF2B5EF4-FFF2-40B4-BE49-F238E27FC236}">
                <a16:creationId xmlns:a16="http://schemas.microsoft.com/office/drawing/2014/main" id="{9FA88818-6565-4650-89ED-6D92C71A1C88}"/>
              </a:ext>
            </a:extLst>
          </p:cNvPr>
          <p:cNvSpPr txBox="1"/>
          <p:nvPr/>
        </p:nvSpPr>
        <p:spPr>
          <a:xfrm>
            <a:off x="2743200" y="0"/>
            <a:ext cx="10817522" cy="338554"/>
          </a:xfrm>
          <a:prstGeom prst="rect">
            <a:avLst/>
          </a:prstGeom>
          <a:noFill/>
        </p:spPr>
        <p:txBody>
          <a:bodyPr wrap="square" rtlCol="0">
            <a:spAutoFit/>
          </a:bodyPr>
          <a:lstStyle/>
          <a:p>
            <a:r>
              <a:rPr lang="es-ES" sz="1600" b="1" u="sng" dirty="0">
                <a:latin typeface="Arial" panose="020B0604020202020204" pitchFamily="34" charset="0"/>
                <a:cs typeface="Arial" panose="020B0604020202020204" pitchFamily="34" charset="0"/>
              </a:rPr>
              <a:t>EL TEMPLO DE JERUSALÉN, CRONOLOGÍA</a:t>
            </a:r>
          </a:p>
        </p:txBody>
      </p:sp>
    </p:spTree>
    <p:extLst>
      <p:ext uri="{BB962C8B-B14F-4D97-AF65-F5344CB8AC3E}">
        <p14:creationId xmlns:p14="http://schemas.microsoft.com/office/powerpoint/2010/main" val="12704660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74A8-2421-4571-AFC6-C93C3ACC2BF3}"/>
              </a:ext>
            </a:extLst>
          </p:cNvPr>
          <p:cNvSpPr>
            <a:spLocks noGrp="1"/>
          </p:cNvSpPr>
          <p:nvPr>
            <p:ph type="title"/>
          </p:nvPr>
        </p:nvSpPr>
        <p:spPr/>
        <p:txBody>
          <a:bodyPr/>
          <a:lstStyle/>
          <a:p>
            <a:r>
              <a:rPr lang="es-ES" b="1" dirty="0">
                <a:solidFill>
                  <a:srgbClr val="C00000"/>
                </a:solidFill>
                <a:latin typeface="Arabic Typesetting" panose="03020402040406030203" pitchFamily="66" charset="-78"/>
                <a:cs typeface="Arabic Typesetting" panose="03020402040406030203" pitchFamily="66" charset="-78"/>
              </a:rPr>
              <a:t>		Cuarto día, 21-10-17, Jerusalén. Judea</a:t>
            </a:r>
          </a:p>
        </p:txBody>
      </p:sp>
      <p:sp>
        <p:nvSpPr>
          <p:cNvPr id="3" name="Content Placeholder 2">
            <a:extLst>
              <a:ext uri="{FF2B5EF4-FFF2-40B4-BE49-F238E27FC236}">
                <a16:creationId xmlns:a16="http://schemas.microsoft.com/office/drawing/2014/main" id="{C9F0461B-2AC6-4880-ADE3-513D72DDBB76}"/>
              </a:ext>
            </a:extLst>
          </p:cNvPr>
          <p:cNvSpPr>
            <a:spLocks noGrp="1"/>
          </p:cNvSpPr>
          <p:nvPr>
            <p:ph idx="1"/>
          </p:nvPr>
        </p:nvSpPr>
        <p:spPr/>
        <p:txBody>
          <a:bodyPr>
            <a:normAutofit fontScale="92500"/>
          </a:bodyPr>
          <a:lstStyle/>
          <a:p>
            <a:r>
              <a:rPr lang="es-ES" dirty="0"/>
              <a:t>Sta. Misa en </a:t>
            </a:r>
            <a:r>
              <a:rPr lang="es-ES" b="1" dirty="0"/>
              <a:t>la Capilla de la Condena</a:t>
            </a:r>
            <a:r>
              <a:rPr lang="es-ES" dirty="0"/>
              <a:t>.</a:t>
            </a:r>
          </a:p>
          <a:p>
            <a:r>
              <a:rPr lang="es-ES" dirty="0"/>
              <a:t>Recorrido de la </a:t>
            </a:r>
            <a:r>
              <a:rPr lang="es-ES" b="1" dirty="0"/>
              <a:t>Vía Dolorosa</a:t>
            </a:r>
            <a:r>
              <a:rPr lang="es-ES" dirty="0"/>
              <a:t>. Vía Crucis terminando en el Santo Sepulcro.</a:t>
            </a:r>
          </a:p>
          <a:p>
            <a:r>
              <a:rPr lang="es-ES" b="1" dirty="0"/>
              <a:t>Basílica del Santo Sepulcro</a:t>
            </a:r>
            <a:r>
              <a:rPr lang="es-ES" dirty="0"/>
              <a:t>: Altar de la Crucifixión, la Piedra de la Unción, Calvario, Capilla de Sta. Elena (</a:t>
            </a:r>
            <a:r>
              <a:rPr lang="es-ES" dirty="0" err="1"/>
              <a:t>Lignum</a:t>
            </a:r>
            <a:r>
              <a:rPr lang="es-ES" dirty="0"/>
              <a:t> Crucis).</a:t>
            </a:r>
          </a:p>
          <a:p>
            <a:r>
              <a:rPr lang="es-ES" b="1" dirty="0"/>
              <a:t>Monte de los Olivos</a:t>
            </a:r>
            <a:r>
              <a:rPr lang="es-ES" dirty="0"/>
              <a:t>: </a:t>
            </a:r>
            <a:r>
              <a:rPr lang="es-ES" b="1" dirty="0"/>
              <a:t>Iglesia del Padrenuestro</a:t>
            </a:r>
            <a:r>
              <a:rPr lang="es-ES" dirty="0"/>
              <a:t>, </a:t>
            </a:r>
            <a:r>
              <a:rPr lang="es-ES" b="1" dirty="0"/>
              <a:t>monasterio de Carmelitas, </a:t>
            </a:r>
            <a:r>
              <a:rPr lang="es-ES" b="1" dirty="0" err="1"/>
              <a:t>Domus</a:t>
            </a:r>
            <a:r>
              <a:rPr lang="es-ES" b="1" dirty="0"/>
              <a:t> </a:t>
            </a:r>
            <a:r>
              <a:rPr lang="es-ES" b="1" dirty="0" err="1"/>
              <a:t>Flevit</a:t>
            </a:r>
            <a:r>
              <a:rPr lang="es-ES" dirty="0"/>
              <a:t> (llanto de Jesús por Jerusalén) </a:t>
            </a:r>
            <a:r>
              <a:rPr lang="es-ES" dirty="0" err="1"/>
              <a:t>Lc</a:t>
            </a:r>
            <a:r>
              <a:rPr lang="es-ES" dirty="0"/>
              <a:t> 19,41-44. </a:t>
            </a:r>
            <a:r>
              <a:rPr lang="es-ES" b="1" dirty="0"/>
              <a:t>Cementerio Judío</a:t>
            </a:r>
            <a:r>
              <a:rPr lang="es-ES" dirty="0"/>
              <a:t> (Valle de Josafat). </a:t>
            </a:r>
            <a:r>
              <a:rPr lang="es-ES" b="1" dirty="0"/>
              <a:t>Iglesia de la Agonía</a:t>
            </a:r>
            <a:r>
              <a:rPr lang="es-ES" dirty="0"/>
              <a:t> Huerto de los Olivos, donde se custodia la roca en la que el Señor sudo sangre.</a:t>
            </a:r>
          </a:p>
          <a:p>
            <a:pPr marL="0" indent="0">
              <a:buNone/>
            </a:pPr>
            <a:br>
              <a:rPr lang="es-ES" dirty="0"/>
            </a:br>
            <a:endParaRPr lang="es-ES" dirty="0"/>
          </a:p>
          <a:p>
            <a:endParaRPr lang="es-ES" dirty="0"/>
          </a:p>
        </p:txBody>
      </p:sp>
    </p:spTree>
    <p:extLst>
      <p:ext uri="{BB962C8B-B14F-4D97-AF65-F5344CB8AC3E}">
        <p14:creationId xmlns:p14="http://schemas.microsoft.com/office/powerpoint/2010/main" val="20407491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353D20-B81D-441E-AC01-0092DC20A3BB}"/>
              </a:ext>
            </a:extLst>
          </p:cNvPr>
          <p:cNvPicPr>
            <a:picLocks noChangeAspect="1"/>
          </p:cNvPicPr>
          <p:nvPr/>
        </p:nvPicPr>
        <p:blipFill>
          <a:blip r:embed="rId2"/>
          <a:stretch>
            <a:fillRect/>
          </a:stretch>
        </p:blipFill>
        <p:spPr>
          <a:xfrm>
            <a:off x="948907" y="161802"/>
            <a:ext cx="10368950" cy="6581853"/>
          </a:xfrm>
          <a:prstGeom prst="rect">
            <a:avLst/>
          </a:prstGeom>
        </p:spPr>
      </p:pic>
    </p:spTree>
    <p:extLst>
      <p:ext uri="{BB962C8B-B14F-4D97-AF65-F5344CB8AC3E}">
        <p14:creationId xmlns:p14="http://schemas.microsoft.com/office/powerpoint/2010/main" val="5420127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D210972-5928-414C-8C76-B17F899A8740}"/>
              </a:ext>
            </a:extLst>
          </p:cNvPr>
          <p:cNvSpPr txBox="1"/>
          <p:nvPr/>
        </p:nvSpPr>
        <p:spPr>
          <a:xfrm>
            <a:off x="414068" y="0"/>
            <a:ext cx="11024559" cy="6432530"/>
          </a:xfrm>
          <a:prstGeom prst="rect">
            <a:avLst/>
          </a:prstGeom>
          <a:noFill/>
        </p:spPr>
        <p:txBody>
          <a:bodyPr wrap="square" rtlCol="0">
            <a:spAutoFit/>
          </a:bodyPr>
          <a:lstStyle/>
          <a:p>
            <a:r>
              <a:rPr lang="es-ES" dirty="0"/>
              <a:t>   			</a:t>
            </a:r>
            <a:r>
              <a:rPr lang="es-ES" sz="1600" b="1" u="sng" dirty="0">
                <a:latin typeface="Arial" panose="020B0604020202020204" pitchFamily="34" charset="0"/>
                <a:cs typeface="Arial" panose="020B0604020202020204" pitchFamily="34" charset="0"/>
              </a:rPr>
              <a:t>ISRAEL, TIERRA DE PIEDRA Y ARENA</a:t>
            </a:r>
          </a:p>
          <a:p>
            <a:endParaRPr lang="es-ES" sz="1600" b="1" u="sng" dirty="0">
              <a:latin typeface="Arial" panose="020B0604020202020204" pitchFamily="34" charset="0"/>
              <a:cs typeface="Arial" panose="020B0604020202020204" pitchFamily="34" charset="0"/>
            </a:endParaRPr>
          </a:p>
          <a:p>
            <a:r>
              <a:rPr lang="es-ES" dirty="0"/>
              <a:t>Las dos terceras partes de Israel  son desiertos. Una tercera parte son montañas; los valles son las zonas fértiles. Durante medio año no llueve; es ésta una tierra de piedra y arena. El desierto de Judá llega hasta las puertas de Jerusalén; este desierto fue escenario de muchos momentos de la Palabra. La lluvia cae entre Pentecostés y  la fiesta de los Tabernáculos. En tiempos de Jesús Jerusalén tenía 100.000 habitantes;  para las tres fiestas religiosas llegaban alrededor de 500.000 personas; y ello tres veces al año, lo que nos da idea del movimiento de la población dado lo costoso de los desplazamientos.</a:t>
            </a:r>
          </a:p>
          <a:p>
            <a:endParaRPr lang="es-ES" dirty="0"/>
          </a:p>
          <a:p>
            <a:r>
              <a:rPr lang="es-ES" b="1" dirty="0"/>
              <a:t>Las tres grandes fiestas religiosas que se celebraban en Jerusalén eran</a:t>
            </a:r>
            <a:r>
              <a:rPr lang="es-ES" dirty="0"/>
              <a:t>:</a:t>
            </a:r>
          </a:p>
          <a:p>
            <a:endParaRPr lang="es-ES" dirty="0"/>
          </a:p>
          <a:p>
            <a:r>
              <a:rPr lang="es-ES" dirty="0"/>
              <a:t>--</a:t>
            </a:r>
            <a:r>
              <a:rPr lang="es-ES" b="1" dirty="0"/>
              <a:t>La Pascua  </a:t>
            </a:r>
            <a:r>
              <a:rPr lang="es-ES" dirty="0"/>
              <a:t>(marzo-abril): Salida de Egipto. Los israelitas señalados y salvados por la sangre del cordero. Comida del cordero aprisa antes de la huida</a:t>
            </a:r>
          </a:p>
          <a:p>
            <a:r>
              <a:rPr lang="es-ES" dirty="0"/>
              <a:t>--</a:t>
            </a:r>
            <a:r>
              <a:rPr lang="es-ES" b="1" dirty="0"/>
              <a:t>El Pentecostés </a:t>
            </a:r>
            <a:r>
              <a:rPr lang="es-ES" dirty="0"/>
              <a:t>(mayo-junio). Se celebraba el momento en que Moisés, baja por segunda vez del Monte Sinaí, con las Tablas de la Ley</a:t>
            </a:r>
          </a:p>
          <a:p>
            <a:r>
              <a:rPr lang="es-ES" dirty="0"/>
              <a:t>--</a:t>
            </a:r>
            <a:r>
              <a:rPr lang="es-ES" b="1" dirty="0"/>
              <a:t>Los Tabernáculos </a:t>
            </a:r>
            <a:r>
              <a:rPr lang="es-ES" dirty="0"/>
              <a:t>(septiembre-octubre). Fue una fiesta de acción de gracias por las cosechas del año y también conmemoraba los años que sus ancestros pasaron en el desierto viviendo en tiendas o tabernáculos </a:t>
            </a:r>
          </a:p>
          <a:p>
            <a:r>
              <a:rPr lang="es-ES" dirty="0"/>
              <a:t> </a:t>
            </a:r>
          </a:p>
          <a:p>
            <a:r>
              <a:rPr lang="es-ES" dirty="0"/>
              <a:t>Jerusalén ha sido conquistada durante veintiséis ocasiones, atacada cuarenta veces y  destruida diecisiete  veces a lo largo de su historia. Es una de las ciudades más antiguas del mundo: sus orígenes se remontan al año 3000 A.C. Es una ciudad sagrada para judíos, cristianos y musulmanes y,  a día de hoy,  esta variopinta ciudad israelí es uno de los lugares más disputados del planeta.</a:t>
            </a:r>
          </a:p>
          <a:p>
            <a:r>
              <a:rPr lang="es-ES" dirty="0"/>
              <a:t>Hoy día  Jerusalén tiene cuatro barrios: judío, musulmán, cristiano y armenio</a:t>
            </a:r>
          </a:p>
        </p:txBody>
      </p:sp>
    </p:spTree>
    <p:extLst>
      <p:ext uri="{BB962C8B-B14F-4D97-AF65-F5344CB8AC3E}">
        <p14:creationId xmlns:p14="http://schemas.microsoft.com/office/powerpoint/2010/main" val="335279061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de rótulo de via dolorosa">
            <a:extLst>
              <a:ext uri="{FF2B5EF4-FFF2-40B4-BE49-F238E27FC236}">
                <a16:creationId xmlns:a16="http://schemas.microsoft.com/office/drawing/2014/main" id="{BE53D42B-CC36-4473-922B-D8633A4105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8142" y="1034740"/>
            <a:ext cx="6745857" cy="447279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91EDE997-90E7-4911-B402-631D975EC512}"/>
              </a:ext>
            </a:extLst>
          </p:cNvPr>
          <p:cNvSpPr/>
          <p:nvPr/>
        </p:nvSpPr>
        <p:spPr>
          <a:xfrm>
            <a:off x="6095999" y="5891516"/>
            <a:ext cx="6096000" cy="646331"/>
          </a:xfrm>
          <a:prstGeom prst="rect">
            <a:avLst/>
          </a:prstGeom>
        </p:spPr>
        <p:txBody>
          <a:bodyPr>
            <a:spAutoFit/>
          </a:bodyPr>
          <a:lstStyle/>
          <a:p>
            <a:br>
              <a:rPr lang="es-ES" dirty="0"/>
            </a:br>
            <a:r>
              <a:rPr lang="es-ES" u="sng" dirty="0">
                <a:solidFill>
                  <a:srgbClr val="338FE9"/>
                </a:solidFill>
                <a:latin typeface="Helvetica Neue"/>
              </a:rPr>
              <a:t> </a:t>
            </a:r>
            <a:endParaRPr lang="es-ES" dirty="0"/>
          </a:p>
        </p:txBody>
      </p:sp>
      <p:sp>
        <p:nvSpPr>
          <p:cNvPr id="2" name="TextBox 1">
            <a:extLst>
              <a:ext uri="{FF2B5EF4-FFF2-40B4-BE49-F238E27FC236}">
                <a16:creationId xmlns:a16="http://schemas.microsoft.com/office/drawing/2014/main" id="{669D8573-ECCE-42F5-BD13-1ED66124BF39}"/>
              </a:ext>
            </a:extLst>
          </p:cNvPr>
          <p:cNvSpPr txBox="1"/>
          <p:nvPr/>
        </p:nvSpPr>
        <p:spPr>
          <a:xfrm>
            <a:off x="7919049" y="5823260"/>
            <a:ext cx="3723735" cy="923330"/>
          </a:xfrm>
          <a:prstGeom prst="rect">
            <a:avLst/>
          </a:prstGeom>
          <a:noFill/>
        </p:spPr>
        <p:txBody>
          <a:bodyPr wrap="square" rtlCol="0">
            <a:spAutoFit/>
          </a:bodyPr>
          <a:lstStyle/>
          <a:p>
            <a:r>
              <a:rPr lang="es-ES" dirty="0">
                <a:hlinkClick r:id="rId3"/>
              </a:rPr>
              <a:t>http://www.Telemadrid.es/programas/madrilenos-por-el-mundo/turismo-dolorosa</a:t>
            </a:r>
            <a:r>
              <a:rPr lang="es-ES" dirty="0"/>
              <a:t> </a:t>
            </a:r>
          </a:p>
        </p:txBody>
      </p:sp>
      <p:sp>
        <p:nvSpPr>
          <p:cNvPr id="4" name="TextBox 3">
            <a:extLst>
              <a:ext uri="{FF2B5EF4-FFF2-40B4-BE49-F238E27FC236}">
                <a16:creationId xmlns:a16="http://schemas.microsoft.com/office/drawing/2014/main" id="{B14CECCA-30A8-44DB-9D0F-E79F5280F892}"/>
              </a:ext>
            </a:extLst>
          </p:cNvPr>
          <p:cNvSpPr txBox="1"/>
          <p:nvPr/>
        </p:nvSpPr>
        <p:spPr>
          <a:xfrm>
            <a:off x="759126" y="5709389"/>
            <a:ext cx="3960960" cy="923330"/>
          </a:xfrm>
          <a:prstGeom prst="rect">
            <a:avLst/>
          </a:prstGeom>
          <a:noFill/>
        </p:spPr>
        <p:txBody>
          <a:bodyPr wrap="square" rtlCol="0">
            <a:spAutoFit/>
          </a:bodyPr>
          <a:lstStyle/>
          <a:p>
            <a:r>
              <a:rPr lang="es-ES" dirty="0">
                <a:hlinkClick r:id="rId4"/>
              </a:rPr>
              <a:t>http://m.telemadrid.es/programas/madrilenos-por-el-mundo/jerusalen-la-experiencia-religiosa</a:t>
            </a:r>
            <a:r>
              <a:rPr lang="es-ES" dirty="0"/>
              <a:t> </a:t>
            </a:r>
          </a:p>
        </p:txBody>
      </p:sp>
      <p:sp>
        <p:nvSpPr>
          <p:cNvPr id="5" name="TextBox 4">
            <a:extLst>
              <a:ext uri="{FF2B5EF4-FFF2-40B4-BE49-F238E27FC236}">
                <a16:creationId xmlns:a16="http://schemas.microsoft.com/office/drawing/2014/main" id="{B0B9F963-0D6D-47DB-ACD4-3DAE78F18293}"/>
              </a:ext>
            </a:extLst>
          </p:cNvPr>
          <p:cNvSpPr txBox="1"/>
          <p:nvPr/>
        </p:nvSpPr>
        <p:spPr>
          <a:xfrm>
            <a:off x="2398142" y="226238"/>
            <a:ext cx="10289876" cy="646331"/>
          </a:xfrm>
          <a:prstGeom prst="rect">
            <a:avLst/>
          </a:prstGeom>
          <a:noFill/>
        </p:spPr>
        <p:txBody>
          <a:bodyPr wrap="square" rtlCol="0">
            <a:spAutoFit/>
          </a:bodyPr>
          <a:lstStyle/>
          <a:p>
            <a:r>
              <a:rPr lang="es-ES" b="1" dirty="0"/>
              <a:t>LETRERO AL INICIO DE LA VÍA DOLOROSA  EN HEBREO, ÁRABE Y LATÍN</a:t>
            </a:r>
            <a:r>
              <a:rPr lang="es-ES" dirty="0"/>
              <a:t> </a:t>
            </a:r>
          </a:p>
          <a:p>
            <a:r>
              <a:rPr lang="es-ES" dirty="0"/>
              <a:t> </a:t>
            </a:r>
          </a:p>
        </p:txBody>
      </p:sp>
    </p:spTree>
    <p:extLst>
      <p:ext uri="{BB962C8B-B14F-4D97-AF65-F5344CB8AC3E}">
        <p14:creationId xmlns:p14="http://schemas.microsoft.com/office/powerpoint/2010/main" val="13021596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2BA1F2D-6F49-4EED-A914-D03C186D8AB8}"/>
              </a:ext>
            </a:extLst>
          </p:cNvPr>
          <p:cNvSpPr/>
          <p:nvPr/>
        </p:nvSpPr>
        <p:spPr>
          <a:xfrm>
            <a:off x="292130" y="1703036"/>
            <a:ext cx="5072332" cy="4524315"/>
          </a:xfrm>
          <a:prstGeom prst="rect">
            <a:avLst/>
          </a:prstGeom>
        </p:spPr>
        <p:txBody>
          <a:bodyPr wrap="square">
            <a:spAutoFit/>
          </a:bodyPr>
          <a:lstStyle/>
          <a:p>
            <a:r>
              <a:rPr lang="es-ES" dirty="0">
                <a:solidFill>
                  <a:srgbClr val="000000"/>
                </a:solidFill>
                <a:latin typeface="Trebuchet MS" panose="020B0603020202020204" pitchFamily="34" charset="0"/>
              </a:rPr>
              <a:t>La tradición cristiana recuerda en este lugar dos momentos de la Pasión del Señor: la flagelación y la condena a muerte. Los dos santuarios (</a:t>
            </a:r>
            <a:r>
              <a:rPr lang="es-ES" b="1" dirty="0">
                <a:solidFill>
                  <a:srgbClr val="000000"/>
                </a:solidFill>
                <a:latin typeface="Trebuchet MS" panose="020B0603020202020204" pitchFamily="34" charset="0"/>
              </a:rPr>
              <a:t>de la Flagelación y de la Condena</a:t>
            </a:r>
            <a:r>
              <a:rPr lang="es-ES" dirty="0">
                <a:solidFill>
                  <a:srgbClr val="000000"/>
                </a:solidFill>
                <a:latin typeface="Trebuchet MS" panose="020B0603020202020204" pitchFamily="34" charset="0"/>
              </a:rPr>
              <a:t>) se encuentran junto al convento franciscano, sede del Estudio Bíblico Franciscano. En el pavimento de la iglesia del </a:t>
            </a:r>
            <a:r>
              <a:rPr lang="es-ES" dirty="0" err="1">
                <a:solidFill>
                  <a:srgbClr val="000000"/>
                </a:solidFill>
                <a:latin typeface="Trebuchet MS" panose="020B0603020202020204" pitchFamily="34" charset="0"/>
              </a:rPr>
              <a:t>Litóstrotos</a:t>
            </a:r>
            <a:r>
              <a:rPr lang="es-ES" dirty="0">
                <a:solidFill>
                  <a:srgbClr val="000000"/>
                </a:solidFill>
                <a:latin typeface="Trebuchet MS" panose="020B0603020202020204" pitchFamily="34" charset="0"/>
              </a:rPr>
              <a:t>, o de la Condena, se conservan algunas piedras estriadas. La imposición de la cruz sobre los hombros de Jesús se recuerda en los muros exteriores de la iglesia del </a:t>
            </a:r>
            <a:r>
              <a:rPr lang="es-ES" dirty="0" err="1">
                <a:solidFill>
                  <a:srgbClr val="000000"/>
                </a:solidFill>
                <a:latin typeface="Trebuchet MS" panose="020B0603020202020204" pitchFamily="34" charset="0"/>
              </a:rPr>
              <a:t>Litóstrotos</a:t>
            </a:r>
            <a:r>
              <a:rPr lang="es-ES" dirty="0">
                <a:solidFill>
                  <a:srgbClr val="000000"/>
                </a:solidFill>
                <a:latin typeface="Trebuchet MS" panose="020B0603020202020204" pitchFamily="34" charset="0"/>
              </a:rPr>
              <a:t> que es donde comienza la segunda estación del Vía Crucis.</a:t>
            </a:r>
          </a:p>
          <a:p>
            <a:r>
              <a:rPr lang="es-ES" dirty="0">
                <a:solidFill>
                  <a:srgbClr val="000000"/>
                </a:solidFill>
                <a:latin typeface="Trebuchet MS" panose="020B0603020202020204" pitchFamily="34" charset="0"/>
              </a:rPr>
              <a:t>Desde el Monte de los Olivos el Señor fue conducido a casa de Caifás, y desde allí a la casa o Pretorio de Pilato, donde fue juzgado</a:t>
            </a:r>
            <a:endParaRPr lang="es-ES" dirty="0"/>
          </a:p>
        </p:txBody>
      </p:sp>
      <p:pic>
        <p:nvPicPr>
          <p:cNvPr id="5" name="Picture 4">
            <a:extLst>
              <a:ext uri="{FF2B5EF4-FFF2-40B4-BE49-F238E27FC236}">
                <a16:creationId xmlns:a16="http://schemas.microsoft.com/office/drawing/2014/main" id="{F05745E0-1813-49DA-8965-67454AD204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5999" y="140544"/>
            <a:ext cx="4895321" cy="2753618"/>
          </a:xfrm>
          <a:prstGeom prst="rect">
            <a:avLst/>
          </a:prstGeom>
        </p:spPr>
      </p:pic>
      <p:sp>
        <p:nvSpPr>
          <p:cNvPr id="6" name="TextBox 5">
            <a:extLst>
              <a:ext uri="{FF2B5EF4-FFF2-40B4-BE49-F238E27FC236}">
                <a16:creationId xmlns:a16="http://schemas.microsoft.com/office/drawing/2014/main" id="{C7D76167-9230-48CD-A5DD-D0C437F5DD74}"/>
              </a:ext>
            </a:extLst>
          </p:cNvPr>
          <p:cNvSpPr txBox="1"/>
          <p:nvPr/>
        </p:nvSpPr>
        <p:spPr>
          <a:xfrm>
            <a:off x="7379628" y="2928795"/>
            <a:ext cx="4520242" cy="523220"/>
          </a:xfrm>
          <a:prstGeom prst="rect">
            <a:avLst/>
          </a:prstGeom>
          <a:noFill/>
        </p:spPr>
        <p:txBody>
          <a:bodyPr wrap="square" rtlCol="0">
            <a:spAutoFit/>
          </a:bodyPr>
          <a:lstStyle/>
          <a:p>
            <a:r>
              <a:rPr lang="es-ES" sz="2800" b="1" dirty="0">
                <a:latin typeface="Arabic Typesetting" panose="03020402040406030203" pitchFamily="66" charset="-78"/>
                <a:cs typeface="Arabic Typesetting" panose="03020402040406030203" pitchFamily="66" charset="-78"/>
              </a:rPr>
              <a:t>Iglesia de la Flagelación</a:t>
            </a:r>
          </a:p>
        </p:txBody>
      </p:sp>
      <p:pic>
        <p:nvPicPr>
          <p:cNvPr id="7" name="Picture 6">
            <a:extLst>
              <a:ext uri="{FF2B5EF4-FFF2-40B4-BE49-F238E27FC236}">
                <a16:creationId xmlns:a16="http://schemas.microsoft.com/office/drawing/2014/main" id="{58740F5B-1E71-4861-BD44-639BAB92B226}"/>
              </a:ext>
            </a:extLst>
          </p:cNvPr>
          <p:cNvPicPr>
            <a:picLocks noChangeAspect="1"/>
          </p:cNvPicPr>
          <p:nvPr/>
        </p:nvPicPr>
        <p:blipFill rotWithShape="1">
          <a:blip r:embed="rId3">
            <a:extLst>
              <a:ext uri="{28A0092B-C50C-407E-A947-70E740481C1C}">
                <a14:useLocalDpi xmlns:a14="http://schemas.microsoft.com/office/drawing/2010/main" val="0"/>
              </a:ext>
            </a:extLst>
          </a:blip>
          <a:srcRect b="9389"/>
          <a:stretch/>
        </p:blipFill>
        <p:spPr>
          <a:xfrm>
            <a:off x="9455721" y="3395484"/>
            <a:ext cx="2062252" cy="3321972"/>
          </a:xfrm>
          <a:prstGeom prst="rect">
            <a:avLst/>
          </a:prstGeom>
        </p:spPr>
      </p:pic>
      <p:sp>
        <p:nvSpPr>
          <p:cNvPr id="8" name="TextBox 7">
            <a:extLst>
              <a:ext uri="{FF2B5EF4-FFF2-40B4-BE49-F238E27FC236}">
                <a16:creationId xmlns:a16="http://schemas.microsoft.com/office/drawing/2014/main" id="{47470CFE-3360-4E2B-A92D-95BD7FDB129B}"/>
              </a:ext>
            </a:extLst>
          </p:cNvPr>
          <p:cNvSpPr txBox="1"/>
          <p:nvPr/>
        </p:nvSpPr>
        <p:spPr>
          <a:xfrm>
            <a:off x="6562996" y="5881435"/>
            <a:ext cx="2892725" cy="369332"/>
          </a:xfrm>
          <a:prstGeom prst="rect">
            <a:avLst/>
          </a:prstGeom>
          <a:noFill/>
        </p:spPr>
        <p:txBody>
          <a:bodyPr wrap="square" rtlCol="0">
            <a:spAutoFit/>
          </a:bodyPr>
          <a:lstStyle/>
          <a:p>
            <a:r>
              <a:rPr lang="es-ES" dirty="0"/>
              <a:t> </a:t>
            </a:r>
          </a:p>
        </p:txBody>
      </p:sp>
      <p:sp>
        <p:nvSpPr>
          <p:cNvPr id="10" name="TextBox 9">
            <a:extLst>
              <a:ext uri="{FF2B5EF4-FFF2-40B4-BE49-F238E27FC236}">
                <a16:creationId xmlns:a16="http://schemas.microsoft.com/office/drawing/2014/main" id="{61CF2C4F-DCBC-4E41-A26C-A57831985732}"/>
              </a:ext>
            </a:extLst>
          </p:cNvPr>
          <p:cNvSpPr txBox="1"/>
          <p:nvPr/>
        </p:nvSpPr>
        <p:spPr>
          <a:xfrm>
            <a:off x="189781" y="431321"/>
            <a:ext cx="5906218" cy="1077218"/>
          </a:xfrm>
          <a:prstGeom prst="rect">
            <a:avLst/>
          </a:prstGeom>
          <a:noFill/>
        </p:spPr>
        <p:txBody>
          <a:bodyPr wrap="square" rtlCol="0">
            <a:spAutoFit/>
          </a:bodyPr>
          <a:lstStyle/>
          <a:p>
            <a:r>
              <a:rPr lang="es-ES" b="1" dirty="0">
                <a:latin typeface="Arial" panose="020B0604020202020204" pitchFamily="34" charset="0"/>
                <a:cs typeface="Arial" panose="020B0604020202020204" pitchFamily="34" charset="0"/>
              </a:rPr>
              <a:t>I y II estación</a:t>
            </a:r>
            <a:r>
              <a:rPr lang="es-ES" sz="3200" b="1" dirty="0">
                <a:latin typeface="Arabic Typesetting" panose="03020402040406030203" pitchFamily="66" charset="-78"/>
                <a:cs typeface="Arabic Typesetting" panose="03020402040406030203" pitchFamily="66" charset="-78"/>
              </a:rPr>
              <a:t>: Jesús es condenado a muerte y Jesús carga con la cruz</a:t>
            </a:r>
          </a:p>
        </p:txBody>
      </p:sp>
      <p:sp>
        <p:nvSpPr>
          <p:cNvPr id="11" name="Rectangle 10">
            <a:extLst>
              <a:ext uri="{FF2B5EF4-FFF2-40B4-BE49-F238E27FC236}">
                <a16:creationId xmlns:a16="http://schemas.microsoft.com/office/drawing/2014/main" id="{6AC8BD47-BBFC-48DC-8087-161AEAEBE934}"/>
              </a:ext>
            </a:extLst>
          </p:cNvPr>
          <p:cNvSpPr/>
          <p:nvPr/>
        </p:nvSpPr>
        <p:spPr>
          <a:xfrm>
            <a:off x="6216332" y="3699741"/>
            <a:ext cx="2624891" cy="2769989"/>
          </a:xfrm>
          <a:prstGeom prst="rect">
            <a:avLst/>
          </a:prstGeom>
        </p:spPr>
        <p:txBody>
          <a:bodyPr wrap="square">
            <a:spAutoFit/>
          </a:bodyPr>
          <a:lstStyle/>
          <a:p>
            <a:r>
              <a:rPr lang="es-ES" sz="2400" b="1" dirty="0">
                <a:solidFill>
                  <a:srgbClr val="000000"/>
                </a:solidFill>
                <a:latin typeface="Arabic Typesetting" panose="03020402040406030203" pitchFamily="66" charset="-78"/>
                <a:cs typeface="Arabic Typesetting" panose="03020402040406030203" pitchFamily="66" charset="-78"/>
              </a:rPr>
              <a:t>Retablo de la Iglesia de la Condena</a:t>
            </a:r>
            <a:endParaRPr lang="es-ES" dirty="0">
              <a:solidFill>
                <a:srgbClr val="000000"/>
              </a:solidFill>
              <a:latin typeface="Trebuchet MS" panose="020B0603020202020204" pitchFamily="34" charset="0"/>
            </a:endParaRPr>
          </a:p>
          <a:p>
            <a:r>
              <a:rPr lang="es-ES" dirty="0">
                <a:solidFill>
                  <a:srgbClr val="000000"/>
                </a:solidFill>
                <a:latin typeface="Trebuchet MS" panose="020B0603020202020204" pitchFamily="34" charset="0"/>
              </a:rPr>
              <a:t>Considerado también como parte del </a:t>
            </a:r>
            <a:r>
              <a:rPr lang="es-ES" dirty="0" err="1">
                <a:solidFill>
                  <a:srgbClr val="000000"/>
                </a:solidFill>
                <a:latin typeface="Trebuchet MS" panose="020B0603020202020204" pitchFamily="34" charset="0"/>
              </a:rPr>
              <a:t>Litóstrotos</a:t>
            </a:r>
            <a:r>
              <a:rPr lang="es-ES" dirty="0">
                <a:solidFill>
                  <a:srgbClr val="000000"/>
                </a:solidFill>
                <a:latin typeface="Trebuchet MS" panose="020B0603020202020204" pitchFamily="34" charset="0"/>
              </a:rPr>
              <a:t> en el cual Pilato tenía su sede cuando juzgó a Jesús y desde donde salió camino del Calvario</a:t>
            </a:r>
            <a:r>
              <a:rPr lang="es-ES" b="1" dirty="0">
                <a:solidFill>
                  <a:srgbClr val="000000"/>
                </a:solidFill>
                <a:latin typeface="Trebuchet MS" panose="020B0603020202020204" pitchFamily="34" charset="0"/>
              </a:rPr>
              <a:t>.</a:t>
            </a:r>
            <a:endParaRPr lang="es-ES" b="1" dirty="0">
              <a:latin typeface="Trebuchet MS" panose="020B0603020202020204" pitchFamily="34" charset="0"/>
            </a:endParaRPr>
          </a:p>
        </p:txBody>
      </p:sp>
      <p:cxnSp>
        <p:nvCxnSpPr>
          <p:cNvPr id="3" name="Straight Arrow Connector 2">
            <a:extLst>
              <a:ext uri="{FF2B5EF4-FFF2-40B4-BE49-F238E27FC236}">
                <a16:creationId xmlns:a16="http://schemas.microsoft.com/office/drawing/2014/main" id="{84D10F38-925D-4CF2-ADBC-2C2E986B1BA6}"/>
              </a:ext>
            </a:extLst>
          </p:cNvPr>
          <p:cNvCxnSpPr/>
          <p:nvPr/>
        </p:nvCxnSpPr>
        <p:spPr>
          <a:xfrm>
            <a:off x="7694762" y="4347713"/>
            <a:ext cx="219111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354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0C4F9C-B8AF-46D4-A279-4DFA962DD95C}"/>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3545" r="1551" b="17742"/>
          <a:stretch/>
        </p:blipFill>
        <p:spPr>
          <a:xfrm>
            <a:off x="143772" y="0"/>
            <a:ext cx="4945813" cy="6920761"/>
          </a:xfrm>
          <a:prstGeom prst="rect">
            <a:avLst/>
          </a:prstGeom>
        </p:spPr>
      </p:pic>
      <p:pic>
        <p:nvPicPr>
          <p:cNvPr id="5" name="Picture 4">
            <a:extLst>
              <a:ext uri="{FF2B5EF4-FFF2-40B4-BE49-F238E27FC236}">
                <a16:creationId xmlns:a16="http://schemas.microsoft.com/office/drawing/2014/main" id="{F928E984-CFA8-4952-9591-971669C77CD6}"/>
              </a:ext>
            </a:extLst>
          </p:cNvPr>
          <p:cNvPicPr>
            <a:picLocks noChangeAspect="1"/>
          </p:cNvPicPr>
          <p:nvPr/>
        </p:nvPicPr>
        <p:blipFill rotWithShape="1">
          <a:blip r:embed="rId3">
            <a:extLst>
              <a:ext uri="{28A0092B-C50C-407E-A947-70E740481C1C}">
                <a14:useLocalDpi xmlns:a14="http://schemas.microsoft.com/office/drawing/2010/main" val="0"/>
              </a:ext>
            </a:extLst>
          </a:blip>
          <a:srcRect b="2777"/>
          <a:stretch/>
        </p:blipFill>
        <p:spPr>
          <a:xfrm>
            <a:off x="7263443" y="64698"/>
            <a:ext cx="4073554" cy="6728604"/>
          </a:xfrm>
          <a:prstGeom prst="rect">
            <a:avLst/>
          </a:prstGeom>
        </p:spPr>
      </p:pic>
      <p:sp>
        <p:nvSpPr>
          <p:cNvPr id="6" name="TextBox 5">
            <a:extLst>
              <a:ext uri="{FF2B5EF4-FFF2-40B4-BE49-F238E27FC236}">
                <a16:creationId xmlns:a16="http://schemas.microsoft.com/office/drawing/2014/main" id="{27A62E7C-61F6-47BB-81B7-3BE97622EF91}"/>
              </a:ext>
            </a:extLst>
          </p:cNvPr>
          <p:cNvSpPr txBox="1"/>
          <p:nvPr/>
        </p:nvSpPr>
        <p:spPr>
          <a:xfrm>
            <a:off x="5365630" y="707366"/>
            <a:ext cx="1431985" cy="4801314"/>
          </a:xfrm>
          <a:prstGeom prst="rect">
            <a:avLst/>
          </a:prstGeom>
          <a:noFill/>
        </p:spPr>
        <p:txBody>
          <a:bodyPr wrap="square" rtlCol="0">
            <a:spAutoFit/>
          </a:bodyPr>
          <a:lstStyle/>
          <a:p>
            <a:r>
              <a:rPr lang="es-ES" b="1" dirty="0"/>
              <a:t>Vista del interior de la Basílica de la Flagelación, que se levanta junto a la segunda estación</a:t>
            </a:r>
          </a:p>
          <a:p>
            <a:endParaRPr lang="es-ES" b="1" dirty="0"/>
          </a:p>
          <a:p>
            <a:endParaRPr lang="es-ES" b="1" dirty="0"/>
          </a:p>
          <a:p>
            <a:endParaRPr lang="es-ES" b="1" dirty="0"/>
          </a:p>
          <a:p>
            <a:endParaRPr lang="es-ES" b="1" dirty="0"/>
          </a:p>
          <a:p>
            <a:r>
              <a:rPr lang="es-ES" b="1" dirty="0"/>
              <a:t>Mural con la descripción en la fachada</a:t>
            </a:r>
          </a:p>
        </p:txBody>
      </p:sp>
    </p:spTree>
    <p:extLst>
      <p:ext uri="{BB962C8B-B14F-4D97-AF65-F5344CB8AC3E}">
        <p14:creationId xmlns:p14="http://schemas.microsoft.com/office/powerpoint/2010/main" val="10837025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80C0-057C-4BDD-9E97-0AE40C12C519}"/>
              </a:ext>
            </a:extLst>
          </p:cNvPr>
          <p:cNvSpPr>
            <a:spLocks noGrp="1"/>
          </p:cNvSpPr>
          <p:nvPr>
            <p:ph type="title" idx="4294967295"/>
          </p:nvPr>
        </p:nvSpPr>
        <p:spPr>
          <a:xfrm>
            <a:off x="603849" y="244355"/>
            <a:ext cx="10515600" cy="342241"/>
          </a:xfrm>
        </p:spPr>
        <p:txBody>
          <a:bodyPr>
            <a:noAutofit/>
          </a:bodyPr>
          <a:lstStyle/>
          <a:p>
            <a:r>
              <a:rPr lang="es-ES" sz="1800" b="1" dirty="0">
                <a:latin typeface="Arial" panose="020B0604020202020204" pitchFamily="34" charset="0"/>
                <a:cs typeface="Arial" panose="020B0604020202020204" pitchFamily="34" charset="0"/>
              </a:rPr>
              <a:t>III</a:t>
            </a:r>
            <a:r>
              <a:rPr lang="es-ES" sz="3600" b="1" dirty="0">
                <a:latin typeface="Arabic Typesetting" panose="03020402040406030203" pitchFamily="66" charset="-78"/>
                <a:cs typeface="Arabic Typesetting" panose="03020402040406030203" pitchFamily="66" charset="-78"/>
              </a:rPr>
              <a:t>,  Jesús cae por primera vez</a:t>
            </a:r>
          </a:p>
        </p:txBody>
      </p:sp>
      <p:pic>
        <p:nvPicPr>
          <p:cNvPr id="5" name="Content Placeholder 4">
            <a:extLst>
              <a:ext uri="{FF2B5EF4-FFF2-40B4-BE49-F238E27FC236}">
                <a16:creationId xmlns:a16="http://schemas.microsoft.com/office/drawing/2014/main" id="{D7348126-B1C2-4E2F-86FD-E94EC8CC165F}"/>
              </a:ext>
            </a:extLst>
          </p:cNvPr>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0" y="1549400"/>
            <a:ext cx="7735888" cy="4351338"/>
          </a:xfrm>
        </p:spPr>
      </p:pic>
      <p:pic>
        <p:nvPicPr>
          <p:cNvPr id="7" name="Picture 6">
            <a:extLst>
              <a:ext uri="{FF2B5EF4-FFF2-40B4-BE49-F238E27FC236}">
                <a16:creationId xmlns:a16="http://schemas.microsoft.com/office/drawing/2014/main" id="{21846558-64D1-4266-BFFE-AF2DA6BD7D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3912" y="586596"/>
            <a:ext cx="3857625" cy="6858000"/>
          </a:xfrm>
          <a:prstGeom prst="rect">
            <a:avLst/>
          </a:prstGeom>
        </p:spPr>
      </p:pic>
    </p:spTree>
    <p:extLst>
      <p:ext uri="{BB962C8B-B14F-4D97-AF65-F5344CB8AC3E}">
        <p14:creationId xmlns:p14="http://schemas.microsoft.com/office/powerpoint/2010/main" val="27899127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A3F5E2E-FE86-4102-9C87-57FE5D5034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621" y="969039"/>
            <a:ext cx="3312541" cy="5888962"/>
          </a:xfrm>
          <a:prstGeom prst="rect">
            <a:avLst/>
          </a:prstGeom>
        </p:spPr>
      </p:pic>
      <p:pic>
        <p:nvPicPr>
          <p:cNvPr id="4" name="Picture 3">
            <a:extLst>
              <a:ext uri="{FF2B5EF4-FFF2-40B4-BE49-F238E27FC236}">
                <a16:creationId xmlns:a16="http://schemas.microsoft.com/office/drawing/2014/main" id="{9B2F0FE2-CCC9-4321-8768-017786A25E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1844" y="2330609"/>
            <a:ext cx="6820618" cy="3836598"/>
          </a:xfrm>
          <a:prstGeom prst="rect">
            <a:avLst/>
          </a:prstGeom>
        </p:spPr>
      </p:pic>
      <p:sp>
        <p:nvSpPr>
          <p:cNvPr id="2" name="TextBox 1">
            <a:extLst>
              <a:ext uri="{FF2B5EF4-FFF2-40B4-BE49-F238E27FC236}">
                <a16:creationId xmlns:a16="http://schemas.microsoft.com/office/drawing/2014/main" id="{7A976FD7-D19D-4AF9-95DE-8B28F1B53C8C}"/>
              </a:ext>
            </a:extLst>
          </p:cNvPr>
          <p:cNvSpPr txBox="1"/>
          <p:nvPr/>
        </p:nvSpPr>
        <p:spPr>
          <a:xfrm>
            <a:off x="379565" y="218713"/>
            <a:ext cx="5244858" cy="584775"/>
          </a:xfrm>
          <a:prstGeom prst="rect">
            <a:avLst/>
          </a:prstGeom>
          <a:noFill/>
        </p:spPr>
        <p:txBody>
          <a:bodyPr wrap="square" rtlCol="0">
            <a:spAutoFit/>
          </a:bodyPr>
          <a:lstStyle/>
          <a:p>
            <a:r>
              <a:rPr lang="es-ES" b="1" dirty="0">
                <a:latin typeface="Arial" panose="020B0604020202020204" pitchFamily="34" charset="0"/>
                <a:cs typeface="Arial" panose="020B0604020202020204" pitchFamily="34" charset="0"/>
              </a:rPr>
              <a:t>IV</a:t>
            </a:r>
            <a:r>
              <a:rPr lang="es-ES" sz="3200" b="1" dirty="0">
                <a:latin typeface="Arabic Typesetting" panose="03020402040406030203" pitchFamily="66" charset="-78"/>
                <a:cs typeface="Arabic Typesetting" panose="03020402040406030203" pitchFamily="66" charset="-78"/>
              </a:rPr>
              <a:t>, Jesús se encuentra con su madre</a:t>
            </a:r>
          </a:p>
        </p:txBody>
      </p:sp>
      <p:sp>
        <p:nvSpPr>
          <p:cNvPr id="6" name="TextBox 5">
            <a:extLst>
              <a:ext uri="{FF2B5EF4-FFF2-40B4-BE49-F238E27FC236}">
                <a16:creationId xmlns:a16="http://schemas.microsoft.com/office/drawing/2014/main" id="{DDD3C6D4-815D-42CA-BFE4-BAA5D767FE98}"/>
              </a:ext>
            </a:extLst>
          </p:cNvPr>
          <p:cNvSpPr txBox="1"/>
          <p:nvPr/>
        </p:nvSpPr>
        <p:spPr>
          <a:xfrm>
            <a:off x="5469147" y="1414732"/>
            <a:ext cx="6193766" cy="584775"/>
          </a:xfrm>
          <a:prstGeom prst="rect">
            <a:avLst/>
          </a:prstGeom>
          <a:noFill/>
        </p:spPr>
        <p:txBody>
          <a:bodyPr wrap="square" rtlCol="0">
            <a:spAutoFit/>
          </a:bodyPr>
          <a:lstStyle/>
          <a:p>
            <a:r>
              <a:rPr lang="es-ES" b="1" dirty="0">
                <a:latin typeface="Arial" panose="020B0604020202020204" pitchFamily="34" charset="0"/>
                <a:cs typeface="Arial" panose="020B0604020202020204" pitchFamily="34" charset="0"/>
              </a:rPr>
              <a:t>V</a:t>
            </a:r>
            <a:r>
              <a:rPr lang="es-ES" sz="3200" b="1" dirty="0">
                <a:latin typeface="Arabic Typesetting" panose="03020402040406030203" pitchFamily="66" charset="-78"/>
                <a:cs typeface="Arabic Typesetting" panose="03020402040406030203" pitchFamily="66" charset="-78"/>
              </a:rPr>
              <a:t>, Simón de Cirene ayuda a llevar la cruz de Jesús</a:t>
            </a:r>
          </a:p>
        </p:txBody>
      </p:sp>
    </p:spTree>
    <p:extLst>
      <p:ext uri="{BB962C8B-B14F-4D97-AF65-F5344CB8AC3E}">
        <p14:creationId xmlns:p14="http://schemas.microsoft.com/office/powerpoint/2010/main" val="40589151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323D34-FF7E-4780-A42B-2F689FDB66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052" y="1371904"/>
            <a:ext cx="2952480" cy="5248853"/>
          </a:xfrm>
          <a:prstGeom prst="rect">
            <a:avLst/>
          </a:prstGeom>
        </p:spPr>
      </p:pic>
      <p:pic>
        <p:nvPicPr>
          <p:cNvPr id="5" name="Picture 4">
            <a:extLst>
              <a:ext uri="{FF2B5EF4-FFF2-40B4-BE49-F238E27FC236}">
                <a16:creationId xmlns:a16="http://schemas.microsoft.com/office/drawing/2014/main" id="{F9FA0682-3B31-4EED-966F-027AE8C929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1679" y="2329132"/>
            <a:ext cx="2336409" cy="4153616"/>
          </a:xfrm>
          <a:prstGeom prst="rect">
            <a:avLst/>
          </a:prstGeom>
        </p:spPr>
      </p:pic>
      <p:sp>
        <p:nvSpPr>
          <p:cNvPr id="2" name="TextBox 1">
            <a:extLst>
              <a:ext uri="{FF2B5EF4-FFF2-40B4-BE49-F238E27FC236}">
                <a16:creationId xmlns:a16="http://schemas.microsoft.com/office/drawing/2014/main" id="{607E02A3-FB26-4E9D-925B-EE71CF573A07}"/>
              </a:ext>
            </a:extLst>
          </p:cNvPr>
          <p:cNvSpPr txBox="1"/>
          <p:nvPr/>
        </p:nvSpPr>
        <p:spPr>
          <a:xfrm>
            <a:off x="155275" y="237243"/>
            <a:ext cx="6241434" cy="584775"/>
          </a:xfrm>
          <a:prstGeom prst="rect">
            <a:avLst/>
          </a:prstGeom>
          <a:noFill/>
        </p:spPr>
        <p:txBody>
          <a:bodyPr wrap="square" rtlCol="0">
            <a:spAutoFit/>
          </a:bodyPr>
          <a:lstStyle/>
          <a:p>
            <a:r>
              <a:rPr lang="es-ES" b="1" dirty="0">
                <a:latin typeface="Arial" panose="020B0604020202020204" pitchFamily="34" charset="0"/>
                <a:cs typeface="Arial" panose="020B0604020202020204" pitchFamily="34" charset="0"/>
              </a:rPr>
              <a:t>VI, </a:t>
            </a:r>
            <a:r>
              <a:rPr lang="es-ES" sz="3200" b="1" dirty="0">
                <a:latin typeface="Arabic Typesetting" panose="03020402040406030203" pitchFamily="66" charset="-78"/>
                <a:cs typeface="Arabic Typesetting" panose="03020402040406030203" pitchFamily="66" charset="-78"/>
              </a:rPr>
              <a:t>Una piadosa mujer  enjuga el rostro de Jesús</a:t>
            </a:r>
          </a:p>
        </p:txBody>
      </p:sp>
      <p:sp>
        <p:nvSpPr>
          <p:cNvPr id="4" name="TextBox 3">
            <a:extLst>
              <a:ext uri="{FF2B5EF4-FFF2-40B4-BE49-F238E27FC236}">
                <a16:creationId xmlns:a16="http://schemas.microsoft.com/office/drawing/2014/main" id="{919E3631-F1FC-4F71-B8FD-DCFE64E69933}"/>
              </a:ext>
            </a:extLst>
          </p:cNvPr>
          <p:cNvSpPr txBox="1"/>
          <p:nvPr/>
        </p:nvSpPr>
        <p:spPr>
          <a:xfrm>
            <a:off x="7056407" y="271748"/>
            <a:ext cx="5840714" cy="584775"/>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VII</a:t>
            </a:r>
            <a:r>
              <a:rPr lang="es-ES" sz="3200" b="1" dirty="0">
                <a:latin typeface="Arabic Typesetting" panose="03020402040406030203" pitchFamily="66" charset="-78"/>
                <a:cs typeface="Arabic Typesetting" panose="03020402040406030203" pitchFamily="66" charset="-78"/>
              </a:rPr>
              <a:t>, Jesús cae por segunda vez</a:t>
            </a:r>
          </a:p>
        </p:txBody>
      </p:sp>
      <p:pic>
        <p:nvPicPr>
          <p:cNvPr id="7" name="Picture 6">
            <a:extLst>
              <a:ext uri="{FF2B5EF4-FFF2-40B4-BE49-F238E27FC236}">
                <a16:creationId xmlns:a16="http://schemas.microsoft.com/office/drawing/2014/main" id="{EB78F3CF-0D3F-4D85-A472-767D114236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6709" y="910239"/>
            <a:ext cx="2133602" cy="3793071"/>
          </a:xfrm>
          <a:prstGeom prst="rect">
            <a:avLst/>
          </a:prstGeom>
        </p:spPr>
      </p:pic>
      <p:pic>
        <p:nvPicPr>
          <p:cNvPr id="8" name="Picture 7">
            <a:extLst>
              <a:ext uri="{FF2B5EF4-FFF2-40B4-BE49-F238E27FC236}">
                <a16:creationId xmlns:a16="http://schemas.microsoft.com/office/drawing/2014/main" id="{8EA303A1-90E9-47E2-8BCA-CC5E33487D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40322" y="1539974"/>
            <a:ext cx="3335416" cy="5248854"/>
          </a:xfrm>
          <a:prstGeom prst="rect">
            <a:avLst/>
          </a:prstGeom>
        </p:spPr>
      </p:pic>
      <p:cxnSp>
        <p:nvCxnSpPr>
          <p:cNvPr id="11" name="Straight Connector 10">
            <a:extLst>
              <a:ext uri="{FF2B5EF4-FFF2-40B4-BE49-F238E27FC236}">
                <a16:creationId xmlns:a16="http://schemas.microsoft.com/office/drawing/2014/main" id="{F96EAB85-A8C4-4931-A8CE-F9D41314E930}"/>
              </a:ext>
            </a:extLst>
          </p:cNvPr>
          <p:cNvCxnSpPr/>
          <p:nvPr/>
        </p:nvCxnSpPr>
        <p:spPr>
          <a:xfrm>
            <a:off x="5688088" y="44857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Flowchart: Terminator 12">
            <a:extLst>
              <a:ext uri="{FF2B5EF4-FFF2-40B4-BE49-F238E27FC236}">
                <a16:creationId xmlns:a16="http://schemas.microsoft.com/office/drawing/2014/main" id="{18A5D758-D790-410A-A3E3-D4A114903B48}"/>
              </a:ext>
            </a:extLst>
          </p:cNvPr>
          <p:cNvSpPr/>
          <p:nvPr/>
        </p:nvSpPr>
        <p:spPr>
          <a:xfrm>
            <a:off x="6032875" y="448574"/>
            <a:ext cx="63125" cy="6340254"/>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2571253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F91D45-CC63-4C39-8DD4-C5F2174233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397" y="621098"/>
            <a:ext cx="3401505" cy="6047119"/>
          </a:xfrm>
          <a:prstGeom prst="rect">
            <a:avLst/>
          </a:prstGeom>
        </p:spPr>
      </p:pic>
      <p:pic>
        <p:nvPicPr>
          <p:cNvPr id="2050" name="Picture 2" descr="La novena estación de Via Dolorosa: el pilar romano en el rincón más alejado marca la tercera caída de Jesús.">
            <a:extLst>
              <a:ext uri="{FF2B5EF4-FFF2-40B4-BE49-F238E27FC236}">
                <a16:creationId xmlns:a16="http://schemas.microsoft.com/office/drawing/2014/main" id="{C1432AC2-9F62-44B8-8D09-FBCA94CBF3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01464" y="60385"/>
            <a:ext cx="4405223" cy="660783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CB75613-3EA1-49B8-BC84-26D442281782}"/>
              </a:ext>
            </a:extLst>
          </p:cNvPr>
          <p:cNvSpPr txBox="1"/>
          <p:nvPr/>
        </p:nvSpPr>
        <p:spPr>
          <a:xfrm>
            <a:off x="4004902" y="1027519"/>
            <a:ext cx="2725947" cy="954107"/>
          </a:xfrm>
          <a:prstGeom prst="rect">
            <a:avLst/>
          </a:prstGeom>
          <a:noFill/>
        </p:spPr>
        <p:txBody>
          <a:bodyPr wrap="square" rtlCol="0">
            <a:spAutoFit/>
          </a:bodyPr>
          <a:lstStyle/>
          <a:p>
            <a:r>
              <a:rPr lang="es-ES" b="1" dirty="0">
                <a:latin typeface="Arial" panose="020B0604020202020204" pitchFamily="34" charset="0"/>
                <a:cs typeface="Arial" panose="020B0604020202020204" pitchFamily="34" charset="0"/>
              </a:rPr>
              <a:t>VIII, </a:t>
            </a:r>
            <a:r>
              <a:rPr lang="es-ES" sz="2800" b="1" dirty="0">
                <a:latin typeface="Arabic Typesetting" panose="03020402040406030203" pitchFamily="66" charset="-78"/>
                <a:cs typeface="Arabic Typesetting" panose="03020402040406030203" pitchFamily="66" charset="-78"/>
              </a:rPr>
              <a:t>Jesús consuela a las hijas de Jerusalén</a:t>
            </a:r>
          </a:p>
        </p:txBody>
      </p:sp>
      <p:sp>
        <p:nvSpPr>
          <p:cNvPr id="5" name="TextBox 4">
            <a:extLst>
              <a:ext uri="{FF2B5EF4-FFF2-40B4-BE49-F238E27FC236}">
                <a16:creationId xmlns:a16="http://schemas.microsoft.com/office/drawing/2014/main" id="{2C387AD4-D3B2-4BA7-A802-09C33D5F3D7E}"/>
              </a:ext>
            </a:extLst>
          </p:cNvPr>
          <p:cNvSpPr txBox="1"/>
          <p:nvPr/>
        </p:nvSpPr>
        <p:spPr>
          <a:xfrm>
            <a:off x="5055079" y="4168488"/>
            <a:ext cx="2346385" cy="954107"/>
          </a:xfrm>
          <a:prstGeom prst="rect">
            <a:avLst/>
          </a:prstGeom>
          <a:noFill/>
        </p:spPr>
        <p:txBody>
          <a:bodyPr wrap="square" rtlCol="0">
            <a:spAutoFit/>
          </a:bodyPr>
          <a:lstStyle/>
          <a:p>
            <a:r>
              <a:rPr lang="es-ES" b="1" dirty="0">
                <a:latin typeface="Arial" panose="020B0604020202020204" pitchFamily="34" charset="0"/>
                <a:cs typeface="Arial" panose="020B0604020202020204" pitchFamily="34" charset="0"/>
              </a:rPr>
              <a:t>IX</a:t>
            </a:r>
            <a:r>
              <a:rPr lang="es-ES" sz="2800" b="1" dirty="0">
                <a:latin typeface="Arabic Typesetting" panose="03020402040406030203" pitchFamily="66" charset="-78"/>
                <a:cs typeface="Arabic Typesetting" panose="03020402040406030203" pitchFamily="66" charset="-78"/>
              </a:rPr>
              <a:t>, Jesús cae por tercera vez</a:t>
            </a:r>
          </a:p>
        </p:txBody>
      </p:sp>
    </p:spTree>
    <p:extLst>
      <p:ext uri="{BB962C8B-B14F-4D97-AF65-F5344CB8AC3E}">
        <p14:creationId xmlns:p14="http://schemas.microsoft.com/office/powerpoint/2010/main" val="134422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FF2005-9767-4A37-9964-FA507C0B04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2284" y="152400"/>
            <a:ext cx="3857625" cy="6858000"/>
          </a:xfrm>
          <a:prstGeom prst="rect">
            <a:avLst/>
          </a:prstGeom>
        </p:spPr>
      </p:pic>
      <p:sp>
        <p:nvSpPr>
          <p:cNvPr id="2" name="TextBox 1">
            <a:extLst>
              <a:ext uri="{FF2B5EF4-FFF2-40B4-BE49-F238E27FC236}">
                <a16:creationId xmlns:a16="http://schemas.microsoft.com/office/drawing/2014/main" id="{712D009A-0A32-434B-A383-2E6C5AFE5935}"/>
              </a:ext>
            </a:extLst>
          </p:cNvPr>
          <p:cNvSpPr txBox="1"/>
          <p:nvPr/>
        </p:nvSpPr>
        <p:spPr>
          <a:xfrm>
            <a:off x="552091" y="500332"/>
            <a:ext cx="5942620" cy="1015663"/>
          </a:xfrm>
          <a:prstGeom prst="rect">
            <a:avLst/>
          </a:prstGeom>
          <a:noFill/>
        </p:spPr>
        <p:txBody>
          <a:bodyPr wrap="square" rtlCol="0">
            <a:spAutoFit/>
          </a:bodyPr>
          <a:lstStyle/>
          <a:p>
            <a:r>
              <a:rPr lang="es-ES" sz="3200" b="1" dirty="0">
                <a:latin typeface="Arabic Typesetting" panose="03020402040406030203" pitchFamily="66" charset="-78"/>
                <a:cs typeface="Arabic Typesetting" panose="03020402040406030203" pitchFamily="66" charset="-78"/>
              </a:rPr>
              <a:t>Estaciones </a:t>
            </a:r>
            <a:r>
              <a:rPr lang="es-ES" sz="1600" b="1" dirty="0">
                <a:latin typeface="Arial" panose="020B0604020202020204" pitchFamily="34" charset="0"/>
                <a:cs typeface="Arial" panose="020B0604020202020204" pitchFamily="34" charset="0"/>
              </a:rPr>
              <a:t>X,XI, XII, XIII y XIV</a:t>
            </a:r>
          </a:p>
          <a:p>
            <a:r>
              <a:rPr lang="es-ES" sz="2800" b="1" dirty="0">
                <a:latin typeface="Arabic Typesetting" panose="03020402040406030203" pitchFamily="66" charset="-78"/>
                <a:cs typeface="Arabic Typesetting" panose="03020402040406030203" pitchFamily="66" charset="-78"/>
              </a:rPr>
              <a:t>En el interior de la Basílica del Santo Sepulcro</a:t>
            </a:r>
          </a:p>
        </p:txBody>
      </p:sp>
      <p:sp>
        <p:nvSpPr>
          <p:cNvPr id="4" name="AutoShape 2" descr="Resultado de imagen de basilica santo sepulcro jerusalen">
            <a:extLst>
              <a:ext uri="{FF2B5EF4-FFF2-40B4-BE49-F238E27FC236}">
                <a16:creationId xmlns:a16="http://schemas.microsoft.com/office/drawing/2014/main" id="{D29ED176-52C8-4FC5-812F-4DCD7060AD4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s-ES" dirty="0"/>
              <a:t> </a:t>
            </a:r>
          </a:p>
        </p:txBody>
      </p:sp>
      <p:sp>
        <p:nvSpPr>
          <p:cNvPr id="5" name="AutoShape 4" descr="Resultado de imagen de basilica santo sepulcro jerusalen">
            <a:extLst>
              <a:ext uri="{FF2B5EF4-FFF2-40B4-BE49-F238E27FC236}">
                <a16:creationId xmlns:a16="http://schemas.microsoft.com/office/drawing/2014/main" id="{8E58C33F-E103-4445-8A55-87ACFA7C50BA}"/>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6" name="AutoShape 6" descr="Resultado de imagen de basilica santo sepulcro jerusalen">
            <a:extLst>
              <a:ext uri="{FF2B5EF4-FFF2-40B4-BE49-F238E27FC236}">
                <a16:creationId xmlns:a16="http://schemas.microsoft.com/office/drawing/2014/main" id="{F6B99F35-42D2-4BA3-BFE6-D5B5E78CCF72}"/>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s-ES" dirty="0"/>
              <a:t> </a:t>
            </a:r>
          </a:p>
        </p:txBody>
      </p:sp>
      <p:pic>
        <p:nvPicPr>
          <p:cNvPr id="7" name="Picture 6">
            <a:extLst>
              <a:ext uri="{FF2B5EF4-FFF2-40B4-BE49-F238E27FC236}">
                <a16:creationId xmlns:a16="http://schemas.microsoft.com/office/drawing/2014/main" id="{F9E01A0B-C5D1-476B-A5E2-52860AB38387}"/>
              </a:ext>
            </a:extLst>
          </p:cNvPr>
          <p:cNvPicPr>
            <a:picLocks noChangeAspect="1"/>
          </p:cNvPicPr>
          <p:nvPr/>
        </p:nvPicPr>
        <p:blipFill>
          <a:blip r:embed="rId3"/>
          <a:stretch>
            <a:fillRect/>
          </a:stretch>
        </p:blipFill>
        <p:spPr>
          <a:xfrm>
            <a:off x="1148922" y="2152291"/>
            <a:ext cx="5942620" cy="4451229"/>
          </a:xfrm>
          <a:prstGeom prst="rect">
            <a:avLst/>
          </a:prstGeom>
        </p:spPr>
      </p:pic>
    </p:spTree>
    <p:extLst>
      <p:ext uri="{BB962C8B-B14F-4D97-AF65-F5344CB8AC3E}">
        <p14:creationId xmlns:p14="http://schemas.microsoft.com/office/powerpoint/2010/main" val="5935443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C70CF3C-71C8-44A1-B797-12D8B60791FB}"/>
              </a:ext>
            </a:extLst>
          </p:cNvPr>
          <p:cNvSpPr/>
          <p:nvPr/>
        </p:nvSpPr>
        <p:spPr>
          <a:xfrm>
            <a:off x="736120" y="431646"/>
            <a:ext cx="8407879" cy="584775"/>
          </a:xfrm>
          <a:prstGeom prst="rect">
            <a:avLst/>
          </a:prstGeom>
        </p:spPr>
        <p:txBody>
          <a:bodyPr wrap="square">
            <a:spAutoFit/>
          </a:bodyPr>
          <a:lstStyle/>
          <a:p>
            <a:r>
              <a:rPr lang="es-ES" sz="1600" b="1" dirty="0">
                <a:solidFill>
                  <a:srgbClr val="1F1F1F"/>
                </a:solidFill>
                <a:latin typeface="Arial" panose="020B0604020202020204" pitchFamily="34" charset="0"/>
                <a:cs typeface="Arial" panose="020B0604020202020204" pitchFamily="34" charset="0"/>
              </a:rPr>
              <a:t>X y XI, </a:t>
            </a:r>
            <a:r>
              <a:rPr lang="es-ES" sz="3200" b="1" dirty="0">
                <a:solidFill>
                  <a:srgbClr val="1F1F1F"/>
                </a:solidFill>
                <a:latin typeface="Arabic Typesetting" panose="03020402040406030203" pitchFamily="66" charset="-78"/>
                <a:cs typeface="Arabic Typesetting" panose="03020402040406030203" pitchFamily="66" charset="-78"/>
              </a:rPr>
              <a:t>Jesús es despojado de sus vestiduras y Jesús es clavado en la cruz</a:t>
            </a:r>
            <a:endParaRPr lang="es-ES" sz="3200" dirty="0">
              <a:latin typeface="Arabic Typesetting" panose="03020402040406030203" pitchFamily="66" charset="-78"/>
              <a:cs typeface="Arabic Typesetting" panose="03020402040406030203" pitchFamily="66" charset="-78"/>
            </a:endParaRPr>
          </a:p>
        </p:txBody>
      </p:sp>
      <p:sp>
        <p:nvSpPr>
          <p:cNvPr id="3" name="Rectangle 2">
            <a:extLst>
              <a:ext uri="{FF2B5EF4-FFF2-40B4-BE49-F238E27FC236}">
                <a16:creationId xmlns:a16="http://schemas.microsoft.com/office/drawing/2014/main" id="{35A6B2F5-65CF-4325-9A5E-F1E5A0A095C6}"/>
              </a:ext>
            </a:extLst>
          </p:cNvPr>
          <p:cNvSpPr/>
          <p:nvPr/>
        </p:nvSpPr>
        <p:spPr>
          <a:xfrm>
            <a:off x="736120" y="1443841"/>
            <a:ext cx="4474235" cy="4524315"/>
          </a:xfrm>
          <a:prstGeom prst="rect">
            <a:avLst/>
          </a:prstGeom>
        </p:spPr>
        <p:txBody>
          <a:bodyPr wrap="square">
            <a:spAutoFit/>
          </a:bodyPr>
          <a:lstStyle/>
          <a:p>
            <a:pPr fontAlgn="base"/>
            <a:r>
              <a:rPr lang="es-ES" dirty="0">
                <a:solidFill>
                  <a:srgbClr val="1F1F1F"/>
                </a:solidFill>
                <a:latin typeface="Open Sans"/>
              </a:rPr>
              <a:t>Nada más cruzar la puerta de entrada a la Basílica del Santo Sepulcro, a la derecha hay unas escaleras de piedra, en caracol, que suben al lugar del Calvario.</a:t>
            </a:r>
          </a:p>
          <a:p>
            <a:pPr fontAlgn="base"/>
            <a:r>
              <a:rPr lang="es-ES" dirty="0">
                <a:solidFill>
                  <a:srgbClr val="1F1F1F"/>
                </a:solidFill>
                <a:latin typeface="Open Sans"/>
              </a:rPr>
              <a:t> </a:t>
            </a:r>
          </a:p>
          <a:p>
            <a:pPr fontAlgn="base"/>
            <a:r>
              <a:rPr lang="es-ES" dirty="0">
                <a:solidFill>
                  <a:srgbClr val="1F1F1F"/>
                </a:solidFill>
                <a:latin typeface="Open Sans"/>
              </a:rPr>
              <a:t> </a:t>
            </a:r>
          </a:p>
          <a:p>
            <a:pPr fontAlgn="base"/>
            <a:r>
              <a:rPr lang="es-ES" b="1" dirty="0">
                <a:solidFill>
                  <a:srgbClr val="1F1F1F"/>
                </a:solidFill>
                <a:latin typeface="Open Sans"/>
              </a:rPr>
              <a:t>Quizá al fondo, donde está el mosaico se situaría la Cruz tumbada y preparada para clavar al Señor allí</a:t>
            </a:r>
            <a:r>
              <a:rPr lang="es-ES" dirty="0">
                <a:solidFill>
                  <a:srgbClr val="1F1F1F"/>
                </a:solidFill>
                <a:latin typeface="Open Sans"/>
              </a:rPr>
              <a:t>.</a:t>
            </a:r>
          </a:p>
          <a:p>
            <a:pPr fontAlgn="base"/>
            <a:endParaRPr lang="es-ES" dirty="0">
              <a:solidFill>
                <a:srgbClr val="1F1F1F"/>
              </a:solidFill>
              <a:latin typeface="Open Sans"/>
            </a:endParaRPr>
          </a:p>
          <a:p>
            <a:pPr fontAlgn="base"/>
            <a:r>
              <a:rPr lang="es-ES" dirty="0">
                <a:solidFill>
                  <a:srgbClr val="1F1F1F"/>
                </a:solidFill>
                <a:latin typeface="Open Sans"/>
              </a:rPr>
              <a:t>Y posiblemente donde nos encontramos, nada más subir las escaleras -arriba ya del monte-, a Jesús le quitaron las vestiduras.</a:t>
            </a:r>
          </a:p>
          <a:p>
            <a:pPr fontAlgn="base"/>
            <a:endParaRPr lang="es-ES" b="0" i="0" dirty="0">
              <a:solidFill>
                <a:srgbClr val="1F1F1F"/>
              </a:solidFill>
              <a:effectLst/>
              <a:latin typeface="Open Sans"/>
            </a:endParaRPr>
          </a:p>
          <a:p>
            <a:pPr fontAlgn="base"/>
            <a:r>
              <a:rPr lang="es-ES" dirty="0">
                <a:solidFill>
                  <a:srgbClr val="1F1F1F"/>
                </a:solidFill>
                <a:latin typeface="Open Sans"/>
              </a:rPr>
              <a:t>Esta capilla es de los franciscanos. Fue restaurada en 1937</a:t>
            </a:r>
            <a:endParaRPr lang="es-ES" b="0" i="0" dirty="0">
              <a:solidFill>
                <a:srgbClr val="1F1F1F"/>
              </a:solidFill>
              <a:effectLst/>
              <a:latin typeface="Open Sans"/>
            </a:endParaRPr>
          </a:p>
        </p:txBody>
      </p:sp>
      <p:pic>
        <p:nvPicPr>
          <p:cNvPr id="1028" name="Picture 4" descr="http://farm6.static.flickr.com/5175/5551950600_90c911ec4d.jpg">
            <a:extLst>
              <a:ext uri="{FF2B5EF4-FFF2-40B4-BE49-F238E27FC236}">
                <a16:creationId xmlns:a16="http://schemas.microsoft.com/office/drawing/2014/main" id="{C8E115EE-698D-446F-91B7-15EDDCADB4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28491" y="2227968"/>
            <a:ext cx="6663509" cy="4437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29257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E3C6F99-9FB8-491C-B7BC-A7032A5BD2F2}"/>
              </a:ext>
            </a:extLst>
          </p:cNvPr>
          <p:cNvSpPr/>
          <p:nvPr/>
        </p:nvSpPr>
        <p:spPr>
          <a:xfrm>
            <a:off x="218536" y="186604"/>
            <a:ext cx="4474234" cy="584775"/>
          </a:xfrm>
          <a:prstGeom prst="rect">
            <a:avLst/>
          </a:prstGeom>
        </p:spPr>
        <p:txBody>
          <a:bodyPr wrap="square">
            <a:spAutoFit/>
          </a:bodyPr>
          <a:lstStyle/>
          <a:p>
            <a:r>
              <a:rPr lang="es-ES" sz="1600" b="1" dirty="0">
                <a:solidFill>
                  <a:srgbClr val="1F1F1F"/>
                </a:solidFill>
                <a:latin typeface="Arial" panose="020B0604020202020204" pitchFamily="34" charset="0"/>
                <a:cs typeface="Arial" panose="020B0604020202020204" pitchFamily="34" charset="0"/>
              </a:rPr>
              <a:t>XII</a:t>
            </a:r>
            <a:r>
              <a:rPr lang="es-ES" b="1" dirty="0">
                <a:solidFill>
                  <a:srgbClr val="1F1F1F"/>
                </a:solidFill>
                <a:latin typeface="Open Sans"/>
              </a:rPr>
              <a:t>, </a:t>
            </a:r>
            <a:r>
              <a:rPr lang="es-ES" sz="3200" b="1" dirty="0">
                <a:solidFill>
                  <a:srgbClr val="1F1F1F"/>
                </a:solidFill>
                <a:latin typeface="Arabic Typesetting" panose="03020402040406030203" pitchFamily="66" charset="-78"/>
                <a:cs typeface="Arabic Typesetting" panose="03020402040406030203" pitchFamily="66" charset="-78"/>
              </a:rPr>
              <a:t>Jesús muere en la cruz</a:t>
            </a:r>
            <a:endParaRPr lang="es-ES" sz="3200" b="1" dirty="0">
              <a:latin typeface="Arabic Typesetting" panose="03020402040406030203" pitchFamily="66" charset="-78"/>
              <a:cs typeface="Arabic Typesetting" panose="03020402040406030203" pitchFamily="66" charset="-78"/>
            </a:endParaRPr>
          </a:p>
        </p:txBody>
      </p:sp>
      <p:sp>
        <p:nvSpPr>
          <p:cNvPr id="3" name="Rectangle 2">
            <a:extLst>
              <a:ext uri="{FF2B5EF4-FFF2-40B4-BE49-F238E27FC236}">
                <a16:creationId xmlns:a16="http://schemas.microsoft.com/office/drawing/2014/main" id="{1200B180-986A-4F1D-AF01-64E437107A49}"/>
              </a:ext>
            </a:extLst>
          </p:cNvPr>
          <p:cNvSpPr/>
          <p:nvPr/>
        </p:nvSpPr>
        <p:spPr>
          <a:xfrm>
            <a:off x="218536" y="1327840"/>
            <a:ext cx="1713782" cy="4524315"/>
          </a:xfrm>
          <a:prstGeom prst="rect">
            <a:avLst/>
          </a:prstGeom>
        </p:spPr>
        <p:txBody>
          <a:bodyPr wrap="square">
            <a:spAutoFit/>
          </a:bodyPr>
          <a:lstStyle/>
          <a:p>
            <a:pPr fontAlgn="base"/>
            <a:r>
              <a:rPr lang="es-ES" dirty="0">
                <a:solidFill>
                  <a:srgbClr val="3D3D3D"/>
                </a:solidFill>
                <a:latin typeface="Open Sans"/>
              </a:rPr>
              <a:t>La roca (montículo de piedra) del Gólgota, donde fue plantada la Cruz de Jesús es indicada por la tradición debajo y alrededor del altar (al centro), perteneciente a los Greco-ortodoxos.</a:t>
            </a:r>
            <a:endParaRPr lang="es-ES" i="0" dirty="0">
              <a:solidFill>
                <a:srgbClr val="3D3D3D"/>
              </a:solidFill>
              <a:effectLst/>
              <a:latin typeface="Open Sans"/>
            </a:endParaRPr>
          </a:p>
        </p:txBody>
      </p:sp>
      <p:pic>
        <p:nvPicPr>
          <p:cNvPr id="2050" name="Picture 2" descr="Resultado de imagen de imagenes del calvario en la basilica del santo sepulcro">
            <a:extLst>
              <a:ext uri="{FF2B5EF4-FFF2-40B4-BE49-F238E27FC236}">
                <a16:creationId xmlns:a16="http://schemas.microsoft.com/office/drawing/2014/main" id="{9F91C1BE-2AA2-47D9-BE91-153D7711B7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7624" y="670767"/>
            <a:ext cx="9195840" cy="61154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A42BBFD-C8CF-46AE-9A82-C4640DF6A8CE}"/>
              </a:ext>
            </a:extLst>
          </p:cNvPr>
          <p:cNvSpPr txBox="1"/>
          <p:nvPr/>
        </p:nvSpPr>
        <p:spPr>
          <a:xfrm>
            <a:off x="500333" y="6187233"/>
            <a:ext cx="2863969" cy="523220"/>
          </a:xfrm>
          <a:prstGeom prst="rect">
            <a:avLst/>
          </a:prstGeom>
          <a:noFill/>
        </p:spPr>
        <p:txBody>
          <a:bodyPr wrap="square" rtlCol="0">
            <a:spAutoFit/>
          </a:bodyPr>
          <a:lstStyle/>
          <a:p>
            <a:r>
              <a:rPr lang="es-ES" sz="2800" b="1" dirty="0">
                <a:latin typeface="Arabic Typesetting" panose="03020402040406030203" pitchFamily="66" charset="-78"/>
                <a:cs typeface="Arabic Typesetting" panose="03020402040406030203" pitchFamily="66" charset="-78"/>
              </a:rPr>
              <a:t>Agujero de la cruz</a:t>
            </a:r>
          </a:p>
        </p:txBody>
      </p:sp>
      <p:cxnSp>
        <p:nvCxnSpPr>
          <p:cNvPr id="6" name="Straight Arrow Connector 5">
            <a:extLst>
              <a:ext uri="{FF2B5EF4-FFF2-40B4-BE49-F238E27FC236}">
                <a16:creationId xmlns:a16="http://schemas.microsoft.com/office/drawing/2014/main" id="{0456D1A7-9EF2-4E88-B0D0-25FE621337C9}"/>
              </a:ext>
            </a:extLst>
          </p:cNvPr>
          <p:cNvCxnSpPr>
            <a:cxnSpLocks/>
            <a:stCxn id="4" idx="3"/>
          </p:cNvCxnSpPr>
          <p:nvPr/>
        </p:nvCxnSpPr>
        <p:spPr>
          <a:xfrm flipV="1">
            <a:off x="3364302" y="5630773"/>
            <a:ext cx="4054417" cy="818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05544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ultado de imagen de imagenes del calvario en la basilica del santo sepulcro">
            <a:extLst>
              <a:ext uri="{FF2B5EF4-FFF2-40B4-BE49-F238E27FC236}">
                <a16:creationId xmlns:a16="http://schemas.microsoft.com/office/drawing/2014/main" id="{7C124C9A-DE0B-4C91-9B58-15A030745C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4240" y="0"/>
            <a:ext cx="4371019" cy="580698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26D8695-D034-4DB5-9505-10A8423AA762}"/>
              </a:ext>
            </a:extLst>
          </p:cNvPr>
          <p:cNvSpPr txBox="1"/>
          <p:nvPr/>
        </p:nvSpPr>
        <p:spPr>
          <a:xfrm>
            <a:off x="431321" y="359342"/>
            <a:ext cx="4621170" cy="369332"/>
          </a:xfrm>
          <a:prstGeom prst="rect">
            <a:avLst/>
          </a:prstGeom>
          <a:noFill/>
        </p:spPr>
        <p:txBody>
          <a:bodyPr wrap="square" rtlCol="0">
            <a:spAutoFit/>
          </a:bodyPr>
          <a:lstStyle/>
          <a:p>
            <a:r>
              <a:rPr lang="es-ES" dirty="0"/>
              <a:t> </a:t>
            </a:r>
          </a:p>
        </p:txBody>
      </p:sp>
      <p:pic>
        <p:nvPicPr>
          <p:cNvPr id="5124" name="Picture 4" descr="http://1.bp.blogspot.com/_UAYF8Iy4FiY/SM4oNLhEoTI/AAAAAAAAAN4/PirtLYY5a0U/s400/Virgen+dolorosa.jpg">
            <a:extLst>
              <a:ext uri="{FF2B5EF4-FFF2-40B4-BE49-F238E27FC236}">
                <a16:creationId xmlns:a16="http://schemas.microsoft.com/office/drawing/2014/main" id="{872860FA-05B5-480B-AD1C-76DECBC871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7932" y="1532759"/>
            <a:ext cx="3554599" cy="532524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24EFD755-865C-4C84-A59D-8FFD204ECB9A}"/>
              </a:ext>
            </a:extLst>
          </p:cNvPr>
          <p:cNvSpPr/>
          <p:nvPr/>
        </p:nvSpPr>
        <p:spPr>
          <a:xfrm>
            <a:off x="322188" y="257721"/>
            <a:ext cx="3835744" cy="6032421"/>
          </a:xfrm>
          <a:prstGeom prst="rect">
            <a:avLst/>
          </a:prstGeom>
        </p:spPr>
        <p:txBody>
          <a:bodyPr wrap="square">
            <a:spAutoFit/>
          </a:bodyPr>
          <a:lstStyle/>
          <a:p>
            <a:r>
              <a:rPr lang="es-ES" sz="1600" b="1" dirty="0">
                <a:solidFill>
                  <a:srgbClr val="000000"/>
                </a:solidFill>
                <a:latin typeface="Verdana" panose="020B0604030504040204" pitchFamily="34" charset="0"/>
              </a:rPr>
              <a:t>La Basílica del Santo Sepulcro contiene tanto el Calvario como el Santo Sepulcro</a:t>
            </a:r>
            <a:r>
              <a:rPr lang="es-ES" sz="1600" dirty="0">
                <a:solidFill>
                  <a:srgbClr val="000000"/>
                </a:solidFill>
                <a:latin typeface="Verdana" panose="020B0604030504040204" pitchFamily="34" charset="0"/>
              </a:rPr>
              <a:t>. En el Calvario, como hemos visto,  hay dos zonas: la zona que lleva la Iglesia Católica y que es el lugar donde se cree que  fue clavado en la Cruz el Señor; y la zona que lleva la Iglesia Ortodoxa Griega, donde murió Jesús en la Cruz. Entre las dos hay una imagen muy bonita de la Virgen Dolorosa, que forma parte de la zona Católica. Se encuentra detrás de un pequeño altar, y encima de una columna. La imagen tiene una espada que le está traspasando el alma. Se trata de una imagen muy venerada a la que va mucha gente a rezar. Siempre hay personas que, esquivando la cola que se forma para besar el agujero de la Cruz, están rezando a la imagen de la Virgen Dolorosa</a:t>
            </a:r>
            <a:r>
              <a:rPr lang="es-ES" dirty="0">
                <a:solidFill>
                  <a:srgbClr val="000000"/>
                </a:solidFill>
                <a:latin typeface="Verdana" panose="020B0604030504040204" pitchFamily="34" charset="0"/>
              </a:rPr>
              <a:t>.</a:t>
            </a:r>
            <a:endParaRPr lang="es-ES" dirty="0"/>
          </a:p>
        </p:txBody>
      </p:sp>
    </p:spTree>
    <p:extLst>
      <p:ext uri="{BB962C8B-B14F-4D97-AF65-F5344CB8AC3E}">
        <p14:creationId xmlns:p14="http://schemas.microsoft.com/office/powerpoint/2010/main" val="3621375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n de imagenes del calvario en la basilica del santo sepulcro">
            <a:extLst>
              <a:ext uri="{FF2B5EF4-FFF2-40B4-BE49-F238E27FC236}">
                <a16:creationId xmlns:a16="http://schemas.microsoft.com/office/drawing/2014/main" id="{CABA1557-92E5-4EAE-8382-F11670A158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6413" y="1580482"/>
            <a:ext cx="4293589" cy="285534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44CE530-564E-4B1B-8D60-38CD515ED084}"/>
              </a:ext>
            </a:extLst>
          </p:cNvPr>
          <p:cNvSpPr txBox="1"/>
          <p:nvPr/>
        </p:nvSpPr>
        <p:spPr>
          <a:xfrm>
            <a:off x="6935639" y="509814"/>
            <a:ext cx="5256362" cy="584775"/>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Piedra del Calvario rota por el terremoto posterior a la muerte de Jesús</a:t>
            </a:r>
          </a:p>
        </p:txBody>
      </p:sp>
      <p:sp>
        <p:nvSpPr>
          <p:cNvPr id="3" name="Rectangle 3">
            <a:extLst>
              <a:ext uri="{FF2B5EF4-FFF2-40B4-BE49-F238E27FC236}">
                <a16:creationId xmlns:a16="http://schemas.microsoft.com/office/drawing/2014/main" id="{D60B8F85-B77C-4F5D-8A3C-44B01007E1DF}"/>
              </a:ext>
            </a:extLst>
          </p:cNvPr>
          <p:cNvSpPr>
            <a:spLocks noChangeArrowheads="1"/>
          </p:cNvSpPr>
          <p:nvPr/>
        </p:nvSpPr>
        <p:spPr bwMode="auto">
          <a:xfrm rot="10800000" flipV="1">
            <a:off x="189779" y="509814"/>
            <a:ext cx="5382884" cy="156966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600" b="1" i="0" u="none" strike="noStrike" cap="none" normalizeH="0" baseline="0" dirty="0">
                <a:ln>
                  <a:noFill/>
                </a:ln>
                <a:solidFill>
                  <a:srgbClr val="000000"/>
                </a:solidFill>
                <a:effectLst/>
                <a:cs typeface="Arial" panose="020B0604020202020204" pitchFamily="34" charset="0"/>
              </a:rPr>
              <a:t>El Calvario no es un monte, sino   una gran roca </a:t>
            </a:r>
            <a:r>
              <a:rPr kumimoji="0" lang="es-ES" altLang="es-ES" sz="1600" b="0" i="0" u="none" strike="noStrike" cap="none" normalizeH="0" baseline="0" dirty="0">
                <a:ln>
                  <a:noFill/>
                </a:ln>
                <a:solidFill>
                  <a:srgbClr val="000000"/>
                </a:solidFill>
                <a:effectLst/>
                <a:latin typeface="Verdana" panose="020B0604030504040204" pitchFamily="34" charset="0"/>
              </a:rPr>
              <a:t>de 5 a 6 metros de alto, por otros 6 de largo y otros tantos de </a:t>
            </a:r>
            <a:r>
              <a:rPr lang="es-ES" altLang="es-ES" sz="1600" dirty="0">
                <a:solidFill>
                  <a:srgbClr val="660000"/>
                </a:solidFill>
                <a:latin typeface="Verdana" panose="020B0604030504040204" pitchFamily="34" charset="0"/>
              </a:rPr>
              <a:t>a</a:t>
            </a:r>
            <a:r>
              <a:rPr kumimoji="0" lang="es-ES" altLang="es-ES" sz="1600" b="0" i="0" strike="noStrike" cap="none" normalizeH="0" baseline="0" dirty="0">
                <a:ln>
                  <a:noFill/>
                </a:ln>
                <a:solidFill>
                  <a:srgbClr val="000000"/>
                </a:solidFill>
                <a:effectLst/>
                <a:latin typeface="Verdana" panose="020B0604030504040204" pitchFamily="34" charset="0"/>
              </a:rPr>
              <a:t>ncho</a:t>
            </a:r>
            <a:r>
              <a:rPr kumimoji="0" lang="es-ES" altLang="es-ES" sz="1600" b="0" i="0" u="none" strike="noStrike" cap="none" normalizeH="0" baseline="0" dirty="0">
                <a:ln>
                  <a:noFill/>
                </a:ln>
                <a:solidFill>
                  <a:srgbClr val="000000"/>
                </a:solidFill>
                <a:effectLst/>
                <a:latin typeface="Verdana" panose="020B0604030504040204" pitchFamily="34" charset="0"/>
              </a:rPr>
              <a:t>. Se trataba de una antigua cantera. Era una zona fuera de los muros de la ciudad donde había restos de una antigua cantera de malaquita</a:t>
            </a:r>
            <a:r>
              <a:rPr kumimoji="0" lang="es-ES" altLang="es-ES" sz="1000" b="0" i="0" u="none" strike="noStrike" cap="none" normalizeH="0" baseline="0" dirty="0">
                <a:ln>
                  <a:noFill/>
                </a:ln>
                <a:solidFill>
                  <a:srgbClr val="000000"/>
                </a:solidFill>
                <a:effectLst/>
                <a:latin typeface="Verdana" panose="020B0604030504040204" pitchFamily="34" charset="0"/>
              </a:rPr>
              <a:t>.</a:t>
            </a:r>
            <a:r>
              <a:rPr kumimoji="0" lang="es-ES" altLang="es-ES" sz="1100" b="0" i="0" u="sng" strike="noStrike" cap="none" normalizeH="0" baseline="0" dirty="0">
                <a:ln>
                  <a:noFill/>
                </a:ln>
                <a:solidFill>
                  <a:schemeClr val="tx1"/>
                </a:solidFill>
                <a:effectLst/>
              </a:rPr>
              <a:t> </a:t>
            </a:r>
            <a:endParaRPr kumimoji="0" lang="es-ES" altLang="es-ES" sz="1000" b="0" i="0" u="sng" strike="noStrike" cap="none" normalizeH="0" baseline="0" dirty="0">
              <a:ln>
                <a:noFill/>
              </a:ln>
              <a:solidFill>
                <a:srgbClr val="660000"/>
              </a:solidFill>
              <a:effectLst/>
              <a:latin typeface="Verdana" panose="020B0604030504040204" pitchFamily="34" charset="0"/>
            </a:endParaRPr>
          </a:p>
        </p:txBody>
      </p:sp>
      <p:pic>
        <p:nvPicPr>
          <p:cNvPr id="3078" name="Picture 6" descr="http://2.bp.blogspot.com/_UAYF8Iy4FiY/SM4olfyo9BI/AAAAAAAAAOA/QDnlLaygCp0/s1600/Roca+calvario.png">
            <a:extLst>
              <a:ext uri="{FF2B5EF4-FFF2-40B4-BE49-F238E27FC236}">
                <a16:creationId xmlns:a16="http://schemas.microsoft.com/office/drawing/2014/main" id="{1E10FA77-D1A7-4FF3-B6D1-69C3EFDA76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306" y="2539751"/>
            <a:ext cx="4740182" cy="379214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98D65F1-0051-4E4C-94C9-63D02203FEBD}"/>
              </a:ext>
            </a:extLst>
          </p:cNvPr>
          <p:cNvSpPr/>
          <p:nvPr/>
        </p:nvSpPr>
        <p:spPr>
          <a:xfrm rot="10800000" flipV="1">
            <a:off x="7094265" y="4860162"/>
            <a:ext cx="4192438" cy="1200329"/>
          </a:xfrm>
          <a:prstGeom prst="rect">
            <a:avLst/>
          </a:prstGeom>
        </p:spPr>
        <p:txBody>
          <a:bodyPr wrap="square">
            <a:spAutoFit/>
          </a:bodyPr>
          <a:lstStyle/>
          <a:p>
            <a:r>
              <a:rPr lang="es-ES" dirty="0">
                <a:solidFill>
                  <a:srgbClr val="000000"/>
                </a:solidFill>
                <a:latin typeface="Verdana" panose="020B0604030504040204" pitchFamily="34" charset="0"/>
              </a:rPr>
              <a:t>Desde el Calvario hasta </a:t>
            </a:r>
            <a:r>
              <a:rPr lang="es-ES">
                <a:solidFill>
                  <a:srgbClr val="000000"/>
                </a:solidFill>
                <a:latin typeface="Verdana" panose="020B0604030504040204" pitchFamily="34" charset="0"/>
              </a:rPr>
              <a:t>el Sepulcro de José </a:t>
            </a:r>
            <a:r>
              <a:rPr lang="es-ES" dirty="0">
                <a:solidFill>
                  <a:srgbClr val="000000"/>
                </a:solidFill>
                <a:latin typeface="Verdana" panose="020B0604030504040204" pitchFamily="34" charset="0"/>
              </a:rPr>
              <a:t>de Arimatea en que fue enterrado Jesús, hay solo 39 metros de distancia  .</a:t>
            </a:r>
            <a:endParaRPr lang="es-ES" dirty="0"/>
          </a:p>
        </p:txBody>
      </p:sp>
      <p:cxnSp>
        <p:nvCxnSpPr>
          <p:cNvPr id="12" name="Straight Arrow Connector 11">
            <a:extLst>
              <a:ext uri="{FF2B5EF4-FFF2-40B4-BE49-F238E27FC236}">
                <a16:creationId xmlns:a16="http://schemas.microsoft.com/office/drawing/2014/main" id="{894385BA-B734-4476-BDAB-147CEC740E8C}"/>
              </a:ext>
            </a:extLst>
          </p:cNvPr>
          <p:cNvCxnSpPr>
            <a:cxnSpLocks/>
          </p:cNvCxnSpPr>
          <p:nvPr/>
        </p:nvCxnSpPr>
        <p:spPr>
          <a:xfrm>
            <a:off x="569343" y="3429000"/>
            <a:ext cx="3347049" cy="6944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BDC5375-4DF0-4E84-BACC-2E8BB4699257}"/>
              </a:ext>
            </a:extLst>
          </p:cNvPr>
          <p:cNvSpPr txBox="1"/>
          <p:nvPr/>
        </p:nvSpPr>
        <p:spPr>
          <a:xfrm>
            <a:off x="86264" y="3244334"/>
            <a:ext cx="750021" cy="369332"/>
          </a:xfrm>
          <a:prstGeom prst="rect">
            <a:avLst/>
          </a:prstGeom>
          <a:noFill/>
        </p:spPr>
        <p:txBody>
          <a:bodyPr wrap="square" rtlCol="0">
            <a:spAutoFit/>
          </a:bodyPr>
          <a:lstStyle/>
          <a:p>
            <a:r>
              <a:rPr lang="es-ES" dirty="0"/>
              <a:t>Cruz</a:t>
            </a:r>
          </a:p>
        </p:txBody>
      </p:sp>
      <p:sp>
        <p:nvSpPr>
          <p:cNvPr id="15" name="TextBox 14">
            <a:extLst>
              <a:ext uri="{FF2B5EF4-FFF2-40B4-BE49-F238E27FC236}">
                <a16:creationId xmlns:a16="http://schemas.microsoft.com/office/drawing/2014/main" id="{61DD37FB-39BD-4EB9-946D-A9A66D1690C8}"/>
              </a:ext>
            </a:extLst>
          </p:cNvPr>
          <p:cNvSpPr txBox="1"/>
          <p:nvPr/>
        </p:nvSpPr>
        <p:spPr>
          <a:xfrm>
            <a:off x="189778" y="6060492"/>
            <a:ext cx="1143527" cy="369332"/>
          </a:xfrm>
          <a:prstGeom prst="rect">
            <a:avLst/>
          </a:prstGeom>
          <a:noFill/>
        </p:spPr>
        <p:txBody>
          <a:bodyPr wrap="square" rtlCol="0">
            <a:spAutoFit/>
          </a:bodyPr>
          <a:lstStyle/>
          <a:p>
            <a:r>
              <a:rPr lang="es-ES" dirty="0"/>
              <a:t>Cantera</a:t>
            </a:r>
          </a:p>
        </p:txBody>
      </p:sp>
      <p:cxnSp>
        <p:nvCxnSpPr>
          <p:cNvPr id="17" name="Straight Arrow Connector 16">
            <a:extLst>
              <a:ext uri="{FF2B5EF4-FFF2-40B4-BE49-F238E27FC236}">
                <a16:creationId xmlns:a16="http://schemas.microsoft.com/office/drawing/2014/main" id="{C7F9A5B4-C8BF-4C9F-BC88-C710037F9289}"/>
              </a:ext>
            </a:extLst>
          </p:cNvPr>
          <p:cNvCxnSpPr/>
          <p:nvPr/>
        </p:nvCxnSpPr>
        <p:spPr>
          <a:xfrm flipV="1">
            <a:off x="1190445" y="4860162"/>
            <a:ext cx="3739515" cy="12003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694636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609812-6C83-404B-8D6A-87848FCA1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2032" y="258792"/>
            <a:ext cx="3857625" cy="6858000"/>
          </a:xfrm>
          <a:prstGeom prst="rect">
            <a:avLst/>
          </a:prstGeom>
        </p:spPr>
      </p:pic>
      <p:sp>
        <p:nvSpPr>
          <p:cNvPr id="2" name="TextBox 1">
            <a:extLst>
              <a:ext uri="{FF2B5EF4-FFF2-40B4-BE49-F238E27FC236}">
                <a16:creationId xmlns:a16="http://schemas.microsoft.com/office/drawing/2014/main" id="{B2BC096D-AFC4-4289-8C4A-EA43F246BA58}"/>
              </a:ext>
            </a:extLst>
          </p:cNvPr>
          <p:cNvSpPr txBox="1"/>
          <p:nvPr/>
        </p:nvSpPr>
        <p:spPr>
          <a:xfrm>
            <a:off x="431321" y="517585"/>
            <a:ext cx="4830792" cy="1077218"/>
          </a:xfrm>
          <a:prstGeom prst="rect">
            <a:avLst/>
          </a:prstGeom>
          <a:noFill/>
        </p:spPr>
        <p:txBody>
          <a:bodyPr wrap="square" rtlCol="0">
            <a:spAutoFit/>
          </a:bodyPr>
          <a:lstStyle/>
          <a:p>
            <a:r>
              <a:rPr lang="es-ES" sz="3200" b="1" dirty="0">
                <a:latin typeface="Arabic Typesetting" panose="03020402040406030203" pitchFamily="66" charset="-78"/>
                <a:cs typeface="Arabic Typesetting" panose="03020402040406030203" pitchFamily="66" charset="-78"/>
              </a:rPr>
              <a:t>XIII, Jesús es  bajado de la cruz y entregado a su Madre</a:t>
            </a:r>
          </a:p>
        </p:txBody>
      </p:sp>
      <p:sp>
        <p:nvSpPr>
          <p:cNvPr id="4" name="TextBox 3">
            <a:extLst>
              <a:ext uri="{FF2B5EF4-FFF2-40B4-BE49-F238E27FC236}">
                <a16:creationId xmlns:a16="http://schemas.microsoft.com/office/drawing/2014/main" id="{4909CDD3-DEDC-474B-9DF8-950343148EA7}"/>
              </a:ext>
            </a:extLst>
          </p:cNvPr>
          <p:cNvSpPr txBox="1"/>
          <p:nvPr/>
        </p:nvSpPr>
        <p:spPr>
          <a:xfrm>
            <a:off x="694742" y="2136338"/>
            <a:ext cx="3381554" cy="3477875"/>
          </a:xfrm>
          <a:prstGeom prst="rect">
            <a:avLst/>
          </a:prstGeom>
          <a:noFill/>
        </p:spPr>
        <p:txBody>
          <a:bodyPr wrap="square" rtlCol="0">
            <a:spAutoFit/>
          </a:bodyPr>
          <a:lstStyle/>
          <a:p>
            <a:r>
              <a:rPr lang="es-ES" sz="2000" dirty="0"/>
              <a:t>La piedra de la unción es venerada por todos los cristianos, especialmente ortodoxos. En ella se conmemora el momento en que el cuerpo de Jesús es ungido con aceites y bálsamos antes de ser enterrado. Aunque probablemente esta losa es de época posterior a la de Jesús</a:t>
            </a:r>
          </a:p>
        </p:txBody>
      </p:sp>
    </p:spTree>
    <p:extLst>
      <p:ext uri="{BB962C8B-B14F-4D97-AF65-F5344CB8AC3E}">
        <p14:creationId xmlns:p14="http://schemas.microsoft.com/office/powerpoint/2010/main" val="561990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esultado de imagen de imagenes del calvario en la basilica del santo sepulcro">
            <a:extLst>
              <a:ext uri="{FF2B5EF4-FFF2-40B4-BE49-F238E27FC236}">
                <a16:creationId xmlns:a16="http://schemas.microsoft.com/office/drawing/2014/main" id="{AE930385-01AB-4269-A1DA-A4A32FA225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4854" y="994281"/>
            <a:ext cx="8241102" cy="550479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D964BB9-CED6-436C-9DA1-9711A17FC997}"/>
              </a:ext>
            </a:extLst>
          </p:cNvPr>
          <p:cNvSpPr/>
          <p:nvPr/>
        </p:nvSpPr>
        <p:spPr>
          <a:xfrm>
            <a:off x="572218" y="1346023"/>
            <a:ext cx="2067466" cy="5078313"/>
          </a:xfrm>
          <a:prstGeom prst="rect">
            <a:avLst/>
          </a:prstGeom>
        </p:spPr>
        <p:txBody>
          <a:bodyPr wrap="square">
            <a:spAutoFit/>
          </a:bodyPr>
          <a:lstStyle/>
          <a:p>
            <a:pPr fontAlgn="base"/>
            <a:r>
              <a:rPr lang="es-ES" dirty="0">
                <a:latin typeface="Arial Unicode MS" panose="020B0604020202020204" pitchFamily="34" charset="-128"/>
                <a:ea typeface="Arial Unicode MS" panose="020B0604020202020204" pitchFamily="34" charset="-128"/>
                <a:cs typeface="Arial Unicode MS" panose="020B0604020202020204" pitchFamily="34" charset="-128"/>
              </a:rPr>
              <a:t>La rotonda de la </a:t>
            </a:r>
            <a:r>
              <a:rPr lang="es-ES" dirty="0" err="1">
                <a:latin typeface="Arial Unicode MS" panose="020B0604020202020204" pitchFamily="34" charset="-128"/>
                <a:ea typeface="Arial Unicode MS" panose="020B0604020202020204" pitchFamily="34" charset="-128"/>
                <a:cs typeface="Arial Unicode MS" panose="020B0604020202020204" pitchFamily="34" charset="-128"/>
              </a:rPr>
              <a:t>Anástasis</a:t>
            </a:r>
            <a:r>
              <a:rPr lang="es-ES" dirty="0">
                <a:latin typeface="Arial Unicode MS" panose="020B0604020202020204" pitchFamily="34" charset="-128"/>
                <a:ea typeface="Arial Unicode MS" panose="020B0604020202020204" pitchFamily="34" charset="-128"/>
                <a:cs typeface="Arial Unicode MS" panose="020B0604020202020204" pitchFamily="34" charset="-128"/>
              </a:rPr>
              <a:t> cubre el Edículo que contiene los restos de la tumba de Cristo</a:t>
            </a:r>
            <a:r>
              <a:rPr lang="es-ES" b="1" dirty="0">
                <a:latin typeface="Arial Unicode MS" panose="020B0604020202020204" pitchFamily="34" charset="-128"/>
                <a:ea typeface="Arial Unicode MS" panose="020B0604020202020204" pitchFamily="34" charset="-128"/>
                <a:cs typeface="Arial Unicode MS" panose="020B0604020202020204" pitchFamily="34" charset="-128"/>
              </a:rPr>
              <a:t>. El Edículo</a:t>
            </a:r>
            <a:r>
              <a:rPr lang="es-ES" dirty="0">
                <a:latin typeface="Arial Unicode MS" panose="020B0604020202020204" pitchFamily="34" charset="-128"/>
                <a:ea typeface="Arial Unicode MS" panose="020B0604020202020204" pitchFamily="34" charset="-128"/>
                <a:cs typeface="Arial Unicode MS" panose="020B0604020202020204" pitchFamily="34" charset="-128"/>
              </a:rPr>
              <a:t> es una centenaria estructura de estilo barroco otomano,  construida entre 1809-1810 tras un dañino terremoto.</a:t>
            </a:r>
          </a:p>
          <a:p>
            <a:pPr fontAlgn="base"/>
            <a:r>
              <a:rPr lang="es-ES" dirty="0">
                <a:latin typeface="Arial Unicode MS" panose="020B0604020202020204" pitchFamily="34" charset="-128"/>
                <a:ea typeface="Arial Unicode MS" panose="020B0604020202020204" pitchFamily="34" charset="-128"/>
                <a:cs typeface="Arial Unicode MS" panose="020B0604020202020204" pitchFamily="34" charset="-128"/>
              </a:rPr>
              <a:t>El Edículo y la cúpula han sido </a:t>
            </a:r>
            <a:r>
              <a:rPr lang="es-ES" dirty="0" err="1">
                <a:latin typeface="Arial Unicode MS" panose="020B0604020202020204" pitchFamily="34" charset="-128"/>
                <a:ea typeface="Arial Unicode MS" panose="020B0604020202020204" pitchFamily="34" charset="-128"/>
                <a:cs typeface="Arial Unicode MS" panose="020B0604020202020204" pitchFamily="34" charset="-128"/>
              </a:rPr>
              <a:t>recientemnte</a:t>
            </a:r>
            <a:r>
              <a:rPr lang="es-ES" dirty="0">
                <a:latin typeface="Arial Unicode MS" panose="020B0604020202020204" pitchFamily="34" charset="-128"/>
                <a:ea typeface="Arial Unicode MS" panose="020B0604020202020204" pitchFamily="34" charset="-128"/>
                <a:cs typeface="Arial Unicode MS" panose="020B0604020202020204" pitchFamily="34" charset="-128"/>
              </a:rPr>
              <a:t> restaurados</a:t>
            </a:r>
            <a:r>
              <a:rPr lang="es-ES" dirty="0">
                <a:solidFill>
                  <a:srgbClr val="3D3D3D"/>
                </a:solidFill>
                <a:latin typeface="Arial Unicode MS" panose="020B0604020202020204" pitchFamily="34" charset="-128"/>
                <a:ea typeface="Arial Unicode MS" panose="020B0604020202020204" pitchFamily="34" charset="-128"/>
                <a:cs typeface="Arial Unicode MS" panose="020B0604020202020204" pitchFamily="34" charset="-128"/>
              </a:rPr>
              <a:t>. </a:t>
            </a:r>
            <a:endParaRPr lang="es-ES" i="0" dirty="0">
              <a:solidFill>
                <a:srgbClr val="3D3D3D"/>
              </a:solidFill>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3" name="Rectangle 2">
            <a:extLst>
              <a:ext uri="{FF2B5EF4-FFF2-40B4-BE49-F238E27FC236}">
                <a16:creationId xmlns:a16="http://schemas.microsoft.com/office/drawing/2014/main" id="{711557DF-DB4D-452D-8597-6ECD3EE746DA}"/>
              </a:ext>
            </a:extLst>
          </p:cNvPr>
          <p:cNvSpPr/>
          <p:nvPr/>
        </p:nvSpPr>
        <p:spPr>
          <a:xfrm>
            <a:off x="724618" y="0"/>
            <a:ext cx="6331789" cy="369332"/>
          </a:xfrm>
          <a:prstGeom prst="rect">
            <a:avLst/>
          </a:prstGeom>
        </p:spPr>
        <p:txBody>
          <a:bodyPr wrap="square">
            <a:spAutoFit/>
          </a:bodyPr>
          <a:lstStyle/>
          <a:p>
            <a:pPr fontAlgn="base"/>
            <a:r>
              <a:rPr lang="es-ES" dirty="0">
                <a:solidFill>
                  <a:srgbClr val="1F1F1F"/>
                </a:solidFill>
                <a:latin typeface="Open Sans"/>
              </a:rPr>
              <a:t> </a:t>
            </a:r>
            <a:endParaRPr lang="es-ES" b="0" i="0" dirty="0">
              <a:solidFill>
                <a:srgbClr val="1F1F1F"/>
              </a:solidFill>
              <a:effectLst/>
              <a:latin typeface="Open Sans"/>
            </a:endParaRPr>
          </a:p>
        </p:txBody>
      </p:sp>
      <p:sp>
        <p:nvSpPr>
          <p:cNvPr id="4" name="Rectangle 3">
            <a:extLst>
              <a:ext uri="{FF2B5EF4-FFF2-40B4-BE49-F238E27FC236}">
                <a16:creationId xmlns:a16="http://schemas.microsoft.com/office/drawing/2014/main" id="{5260FC57-845D-4408-98F4-EEDD13D1C17A}"/>
              </a:ext>
            </a:extLst>
          </p:cNvPr>
          <p:cNvSpPr/>
          <p:nvPr/>
        </p:nvSpPr>
        <p:spPr>
          <a:xfrm>
            <a:off x="3890512" y="184666"/>
            <a:ext cx="4477508" cy="584775"/>
          </a:xfrm>
          <a:prstGeom prst="rect">
            <a:avLst/>
          </a:prstGeom>
        </p:spPr>
        <p:txBody>
          <a:bodyPr wrap="none">
            <a:spAutoFit/>
          </a:bodyPr>
          <a:lstStyle/>
          <a:p>
            <a:r>
              <a:rPr lang="es-ES" sz="1600" b="1" dirty="0">
                <a:latin typeface="Arial" panose="020B0604020202020204" pitchFamily="34" charset="0"/>
                <a:cs typeface="Arial" panose="020B0604020202020204" pitchFamily="34" charset="0"/>
              </a:rPr>
              <a:t>XIV</a:t>
            </a:r>
            <a:r>
              <a:rPr lang="es-ES" sz="3200" b="1" dirty="0">
                <a:latin typeface="Arabic Typesetting" panose="03020402040406030203" pitchFamily="66" charset="-78"/>
                <a:cs typeface="Arabic Typesetting" panose="03020402040406030203" pitchFamily="66" charset="-78"/>
              </a:rPr>
              <a:t>, Dan sepultura al cuerpo de Jesús</a:t>
            </a:r>
          </a:p>
        </p:txBody>
      </p:sp>
    </p:spTree>
    <p:extLst>
      <p:ext uri="{BB962C8B-B14F-4D97-AF65-F5344CB8AC3E}">
        <p14:creationId xmlns:p14="http://schemas.microsoft.com/office/powerpoint/2010/main" val="419807220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de ediculo del santo sepulcro restaurado">
            <a:extLst>
              <a:ext uri="{FF2B5EF4-FFF2-40B4-BE49-F238E27FC236}">
                <a16:creationId xmlns:a16="http://schemas.microsoft.com/office/drawing/2014/main" id="{FA693A0B-1991-48FD-8B40-A78F001EF1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113" y="134667"/>
            <a:ext cx="11120887" cy="62091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A67A7A7-64CE-4075-BAC6-946687C08F03}"/>
              </a:ext>
            </a:extLst>
          </p:cNvPr>
          <p:cNvSpPr txBox="1"/>
          <p:nvPr/>
        </p:nvSpPr>
        <p:spPr>
          <a:xfrm>
            <a:off x="7073660" y="272632"/>
            <a:ext cx="4623759" cy="1200329"/>
          </a:xfrm>
          <a:prstGeom prst="rect">
            <a:avLst/>
          </a:prstGeom>
          <a:noFill/>
        </p:spPr>
        <p:txBody>
          <a:bodyPr wrap="square" rtlCol="0">
            <a:spAutoFit/>
          </a:bodyPr>
          <a:lstStyle/>
          <a:p>
            <a:r>
              <a:rPr lang="es-ES" b="1" dirty="0">
                <a:solidFill>
                  <a:schemeClr val="bg1"/>
                </a:solidFill>
              </a:rPr>
              <a:t>El Edículo tras la restauración, finalizada en marzo de 2017</a:t>
            </a:r>
          </a:p>
          <a:p>
            <a:endParaRPr lang="es-ES" dirty="0"/>
          </a:p>
          <a:p>
            <a:r>
              <a:rPr lang="es-ES" dirty="0"/>
              <a:t> .</a:t>
            </a:r>
          </a:p>
        </p:txBody>
      </p:sp>
    </p:spTree>
    <p:extLst>
      <p:ext uri="{BB962C8B-B14F-4D97-AF65-F5344CB8AC3E}">
        <p14:creationId xmlns:p14="http://schemas.microsoft.com/office/powerpoint/2010/main" val="341391548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58F934-52C3-4CF6-9D96-8A29E9AF9F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3521" y="258791"/>
            <a:ext cx="3841199" cy="6832121"/>
          </a:xfrm>
          <a:prstGeom prst="rect">
            <a:avLst/>
          </a:prstGeom>
        </p:spPr>
      </p:pic>
      <p:sp>
        <p:nvSpPr>
          <p:cNvPr id="2" name="TextBox 1">
            <a:extLst>
              <a:ext uri="{FF2B5EF4-FFF2-40B4-BE49-F238E27FC236}">
                <a16:creationId xmlns:a16="http://schemas.microsoft.com/office/drawing/2014/main" id="{F0E885F3-ECC8-4DBD-8FE2-BA337F5215F9}"/>
              </a:ext>
            </a:extLst>
          </p:cNvPr>
          <p:cNvSpPr txBox="1"/>
          <p:nvPr/>
        </p:nvSpPr>
        <p:spPr>
          <a:xfrm>
            <a:off x="1178944" y="258791"/>
            <a:ext cx="4796286" cy="584775"/>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XIV</a:t>
            </a:r>
            <a:r>
              <a:rPr lang="es-ES" sz="3200" b="1" dirty="0">
                <a:latin typeface="Arabic Typesetting" panose="03020402040406030203" pitchFamily="66" charset="-78"/>
                <a:cs typeface="Arabic Typesetting" panose="03020402040406030203" pitchFamily="66" charset="-78"/>
              </a:rPr>
              <a:t>, Dan sepultura al cuerpo de Jesús</a:t>
            </a:r>
          </a:p>
        </p:txBody>
      </p:sp>
      <p:sp>
        <p:nvSpPr>
          <p:cNvPr id="4" name="TextBox 3">
            <a:extLst>
              <a:ext uri="{FF2B5EF4-FFF2-40B4-BE49-F238E27FC236}">
                <a16:creationId xmlns:a16="http://schemas.microsoft.com/office/drawing/2014/main" id="{8644148E-587F-41B6-B659-BC0ABA9D80BE}"/>
              </a:ext>
            </a:extLst>
          </p:cNvPr>
          <p:cNvSpPr txBox="1"/>
          <p:nvPr/>
        </p:nvSpPr>
        <p:spPr>
          <a:xfrm>
            <a:off x="741872" y="1126136"/>
            <a:ext cx="4451230" cy="2862322"/>
          </a:xfrm>
          <a:prstGeom prst="rect">
            <a:avLst/>
          </a:prstGeom>
          <a:noFill/>
        </p:spPr>
        <p:txBody>
          <a:bodyPr wrap="square" rtlCol="0">
            <a:spAutoFit/>
          </a:bodyPr>
          <a:lstStyle/>
          <a:p>
            <a:r>
              <a:rPr lang="es-ES" b="1" dirty="0"/>
              <a:t>Entrada al Santo Sepulcro</a:t>
            </a:r>
          </a:p>
          <a:p>
            <a:endParaRPr lang="es-ES" dirty="0"/>
          </a:p>
          <a:p>
            <a:r>
              <a:rPr lang="es-ES" dirty="0"/>
              <a:t>Esta estructura excavada en la roca tiene dos pequeñas cámaras y fue construida en el comienzo de la era cristiana. La primer cámara conserva un trozo de la roca que cerraba la tumba de Jesús. En la siguiente está el lugar del enterramiento y que vemos en esta imagen</a:t>
            </a:r>
          </a:p>
          <a:p>
            <a:endParaRPr lang="es-ES" dirty="0"/>
          </a:p>
        </p:txBody>
      </p:sp>
      <p:pic>
        <p:nvPicPr>
          <p:cNvPr id="2050" name="Picture 2" descr="Resultado de imagen de basilica santo sepulcro jerusalen">
            <a:extLst>
              <a:ext uri="{FF2B5EF4-FFF2-40B4-BE49-F238E27FC236}">
                <a16:creationId xmlns:a16="http://schemas.microsoft.com/office/drawing/2014/main" id="{4D9C5033-BB31-4518-903E-EC8341C850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543" y="3994030"/>
            <a:ext cx="4295956" cy="2863970"/>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2FB757F3-022E-4149-8E03-F30A9105435D}"/>
              </a:ext>
            </a:extLst>
          </p:cNvPr>
          <p:cNvCxnSpPr/>
          <p:nvPr/>
        </p:nvCxnSpPr>
        <p:spPr>
          <a:xfrm>
            <a:off x="3343521" y="1345721"/>
            <a:ext cx="35748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150408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8AB1BF-8D9E-401A-BDD4-5432EC8A942C}"/>
              </a:ext>
            </a:extLst>
          </p:cNvPr>
          <p:cNvSpPr txBox="1"/>
          <p:nvPr/>
        </p:nvSpPr>
        <p:spPr>
          <a:xfrm>
            <a:off x="205542" y="329711"/>
            <a:ext cx="3899139"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Capilla de Santa Elena</a:t>
            </a:r>
          </a:p>
        </p:txBody>
      </p:sp>
      <p:sp>
        <p:nvSpPr>
          <p:cNvPr id="2" name="TextBox 1">
            <a:extLst>
              <a:ext uri="{FF2B5EF4-FFF2-40B4-BE49-F238E27FC236}">
                <a16:creationId xmlns:a16="http://schemas.microsoft.com/office/drawing/2014/main" id="{1970BF93-317F-43A8-826F-873E1569AC02}"/>
              </a:ext>
            </a:extLst>
          </p:cNvPr>
          <p:cNvSpPr txBox="1"/>
          <p:nvPr/>
        </p:nvSpPr>
        <p:spPr>
          <a:xfrm>
            <a:off x="171921" y="950025"/>
            <a:ext cx="2311879" cy="5909310"/>
          </a:xfrm>
          <a:prstGeom prst="rect">
            <a:avLst/>
          </a:prstGeom>
          <a:noFill/>
        </p:spPr>
        <p:txBody>
          <a:bodyPr wrap="square" rtlCol="0">
            <a:spAutoFit/>
          </a:bodyPr>
          <a:lstStyle/>
          <a:p>
            <a:r>
              <a:rPr lang="es-ES" dirty="0"/>
              <a:t>Esta Capilla de la Basílica del Santo Sepulcro y en la que ofician los armenios, está  dedicada a Santa Elena. Se construyó para conmemorar el hallazgo por  la Santa  de la Cruz del Señor, </a:t>
            </a:r>
            <a:r>
              <a:rPr lang="es-ES" dirty="0" err="1"/>
              <a:t>Lignum</a:t>
            </a:r>
            <a:r>
              <a:rPr lang="es-ES" dirty="0"/>
              <a:t>  Crucis.  En el 327 la emperatriz, madre de Constantino, peregrinó a Jerusalén con este fin. </a:t>
            </a:r>
          </a:p>
          <a:p>
            <a:r>
              <a:rPr lang="es-ES" dirty="0"/>
              <a:t>Capilla realizada por los cruzados en el Siglo XII. El mosaico del pavimento representa las principales Iglesias armenias</a:t>
            </a:r>
          </a:p>
        </p:txBody>
      </p:sp>
      <p:pic>
        <p:nvPicPr>
          <p:cNvPr id="5" name="Picture 4">
            <a:extLst>
              <a:ext uri="{FF2B5EF4-FFF2-40B4-BE49-F238E27FC236}">
                <a16:creationId xmlns:a16="http://schemas.microsoft.com/office/drawing/2014/main" id="{68874FC7-BEEF-49E5-8CD1-951B9C399ED5}"/>
              </a:ext>
            </a:extLst>
          </p:cNvPr>
          <p:cNvPicPr>
            <a:picLocks noChangeAspect="1"/>
          </p:cNvPicPr>
          <p:nvPr/>
        </p:nvPicPr>
        <p:blipFill>
          <a:blip r:embed="rId2"/>
          <a:stretch>
            <a:fillRect/>
          </a:stretch>
        </p:blipFill>
        <p:spPr>
          <a:xfrm>
            <a:off x="2966602" y="60385"/>
            <a:ext cx="8266611" cy="5513765"/>
          </a:xfrm>
          <a:prstGeom prst="rect">
            <a:avLst/>
          </a:prstGeom>
        </p:spPr>
      </p:pic>
      <p:pic>
        <p:nvPicPr>
          <p:cNvPr id="8" name="Picture 7">
            <a:extLst>
              <a:ext uri="{FF2B5EF4-FFF2-40B4-BE49-F238E27FC236}">
                <a16:creationId xmlns:a16="http://schemas.microsoft.com/office/drawing/2014/main" id="{0D24E891-AE16-4536-B375-9EA7DC4A5599}"/>
              </a:ext>
            </a:extLst>
          </p:cNvPr>
          <p:cNvPicPr>
            <a:picLocks noChangeAspect="1"/>
          </p:cNvPicPr>
          <p:nvPr/>
        </p:nvPicPr>
        <p:blipFill rotWithShape="1">
          <a:blip r:embed="rId3">
            <a:extLst>
              <a:ext uri="{28A0092B-C50C-407E-A947-70E740481C1C}">
                <a14:useLocalDpi xmlns:a14="http://schemas.microsoft.com/office/drawing/2010/main" val="0"/>
              </a:ext>
            </a:extLst>
          </a:blip>
          <a:srcRect b="15412"/>
          <a:stretch/>
        </p:blipFill>
        <p:spPr>
          <a:xfrm>
            <a:off x="9667338" y="3039025"/>
            <a:ext cx="2524662" cy="3614679"/>
          </a:xfrm>
          <a:prstGeom prst="rect">
            <a:avLst/>
          </a:prstGeom>
        </p:spPr>
      </p:pic>
      <p:sp>
        <p:nvSpPr>
          <p:cNvPr id="7" name="TextBox 6">
            <a:extLst>
              <a:ext uri="{FF2B5EF4-FFF2-40B4-BE49-F238E27FC236}">
                <a16:creationId xmlns:a16="http://schemas.microsoft.com/office/drawing/2014/main" id="{4EC31C19-FE92-4F68-A913-D5CF9A1B79CB}"/>
              </a:ext>
            </a:extLst>
          </p:cNvPr>
          <p:cNvSpPr txBox="1"/>
          <p:nvPr/>
        </p:nvSpPr>
        <p:spPr>
          <a:xfrm>
            <a:off x="3088257" y="5597286"/>
            <a:ext cx="6579081" cy="923330"/>
          </a:xfrm>
          <a:prstGeom prst="rect">
            <a:avLst/>
          </a:prstGeom>
          <a:noFill/>
        </p:spPr>
        <p:txBody>
          <a:bodyPr wrap="square" rtlCol="0">
            <a:spAutoFit/>
          </a:bodyPr>
          <a:lstStyle/>
          <a:p>
            <a:r>
              <a:rPr lang="es-ES" dirty="0"/>
              <a:t>Descendiendo aún más –es el punto más profundo de la basílica- se llega hasta la Capilla  de la invención (hallazgo) de la Santa Cruz, </a:t>
            </a:r>
            <a:r>
              <a:rPr lang="es-ES" b="1" u="sng" dirty="0">
                <a:latin typeface="+mj-lt"/>
                <a:cs typeface="Arabic Typesetting" panose="03020402040406030203" pitchFamily="66" charset="-78"/>
              </a:rPr>
              <a:t>“</a:t>
            </a:r>
            <a:r>
              <a:rPr lang="es-ES" b="1" u="sng" dirty="0" err="1">
                <a:latin typeface="+mj-lt"/>
                <a:cs typeface="Arabic Typesetting" panose="03020402040406030203" pitchFamily="66" charset="-78"/>
              </a:rPr>
              <a:t>inventio</a:t>
            </a:r>
            <a:r>
              <a:rPr lang="es-ES" b="1" u="sng" dirty="0">
                <a:latin typeface="+mj-lt"/>
                <a:cs typeface="Arabic Typesetting" panose="03020402040406030203" pitchFamily="66" charset="-78"/>
              </a:rPr>
              <a:t> crucis”, </a:t>
            </a:r>
            <a:r>
              <a:rPr lang="es-ES" dirty="0"/>
              <a:t>donde la Santa halló la Cruz</a:t>
            </a:r>
          </a:p>
        </p:txBody>
      </p:sp>
      <p:cxnSp>
        <p:nvCxnSpPr>
          <p:cNvPr id="10" name="Straight Arrow Connector 9">
            <a:extLst>
              <a:ext uri="{FF2B5EF4-FFF2-40B4-BE49-F238E27FC236}">
                <a16:creationId xmlns:a16="http://schemas.microsoft.com/office/drawing/2014/main" id="{32CEB849-B4A1-4977-94DC-A2BA70D14633}"/>
              </a:ext>
            </a:extLst>
          </p:cNvPr>
          <p:cNvCxnSpPr>
            <a:cxnSpLocks/>
          </p:cNvCxnSpPr>
          <p:nvPr/>
        </p:nvCxnSpPr>
        <p:spPr>
          <a:xfrm flipV="1">
            <a:off x="6096000" y="5417389"/>
            <a:ext cx="3998417" cy="10869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83920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AD27A07-EF53-4013-A768-395A003FED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2663" y="4111594"/>
            <a:ext cx="2013673" cy="2684897"/>
          </a:xfrm>
          <a:prstGeom prst="rect">
            <a:avLst/>
          </a:prstGeom>
        </p:spPr>
      </p:pic>
      <p:pic>
        <p:nvPicPr>
          <p:cNvPr id="5" name="Picture 4">
            <a:extLst>
              <a:ext uri="{FF2B5EF4-FFF2-40B4-BE49-F238E27FC236}">
                <a16:creationId xmlns:a16="http://schemas.microsoft.com/office/drawing/2014/main" id="{46F71B36-FA3F-4409-83F6-28B5CA5E00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8414" y="622660"/>
            <a:ext cx="6163587" cy="3467018"/>
          </a:xfrm>
          <a:prstGeom prst="rect">
            <a:avLst/>
          </a:prstGeom>
        </p:spPr>
      </p:pic>
      <p:pic>
        <p:nvPicPr>
          <p:cNvPr id="3" name="Picture 2">
            <a:extLst>
              <a:ext uri="{FF2B5EF4-FFF2-40B4-BE49-F238E27FC236}">
                <a16:creationId xmlns:a16="http://schemas.microsoft.com/office/drawing/2014/main" id="{AED0504D-C095-4004-9DA0-67AF4DAB9F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472" y="61509"/>
            <a:ext cx="5143500" cy="6858000"/>
          </a:xfrm>
          <a:prstGeom prst="rect">
            <a:avLst/>
          </a:prstGeom>
        </p:spPr>
      </p:pic>
      <p:sp>
        <p:nvSpPr>
          <p:cNvPr id="6" name="TextBox 5">
            <a:extLst>
              <a:ext uri="{FF2B5EF4-FFF2-40B4-BE49-F238E27FC236}">
                <a16:creationId xmlns:a16="http://schemas.microsoft.com/office/drawing/2014/main" id="{52776277-B919-4229-AE60-20DA93FC46B2}"/>
              </a:ext>
            </a:extLst>
          </p:cNvPr>
          <p:cNvSpPr txBox="1"/>
          <p:nvPr/>
        </p:nvSpPr>
        <p:spPr>
          <a:xfrm>
            <a:off x="6993146" y="120393"/>
            <a:ext cx="4497237" cy="369332"/>
          </a:xfrm>
          <a:prstGeom prst="rect">
            <a:avLst/>
          </a:prstGeom>
          <a:noFill/>
        </p:spPr>
        <p:txBody>
          <a:bodyPr wrap="square" rtlCol="0">
            <a:spAutoFit/>
          </a:bodyPr>
          <a:lstStyle/>
          <a:p>
            <a:r>
              <a:rPr lang="es-ES" b="1" dirty="0"/>
              <a:t>CAPILLA DE SANTA ELENA</a:t>
            </a:r>
          </a:p>
        </p:txBody>
      </p:sp>
    </p:spTree>
    <p:extLst>
      <p:ext uri="{BB962C8B-B14F-4D97-AF65-F5344CB8AC3E}">
        <p14:creationId xmlns:p14="http://schemas.microsoft.com/office/powerpoint/2010/main" val="190160777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ultado de imagen de mapa de las estaciones del via crucis dentro del santo sepulcro">
            <a:extLst>
              <a:ext uri="{FF2B5EF4-FFF2-40B4-BE49-F238E27FC236}">
                <a16:creationId xmlns:a16="http://schemas.microsoft.com/office/drawing/2014/main" id="{5B1046FC-2CD9-4184-B6CB-30FF535248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5346" y="381719"/>
            <a:ext cx="8772525" cy="5715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F463AAF-DCF6-4FC5-8D0F-BEB1E5441A05}"/>
              </a:ext>
            </a:extLst>
          </p:cNvPr>
          <p:cNvSpPr txBox="1"/>
          <p:nvPr/>
        </p:nvSpPr>
        <p:spPr>
          <a:xfrm>
            <a:off x="69012" y="700062"/>
            <a:ext cx="2129019" cy="5632311"/>
          </a:xfrm>
          <a:prstGeom prst="rect">
            <a:avLst/>
          </a:prstGeom>
          <a:noFill/>
          <a:ln w="12700">
            <a:solidFill>
              <a:schemeClr val="tx2">
                <a:lumMod val="60000"/>
                <a:lumOff val="40000"/>
              </a:schemeClr>
            </a:solidFill>
          </a:ln>
        </p:spPr>
        <p:txBody>
          <a:bodyPr wrap="square" rtlCol="0">
            <a:spAutoFit/>
          </a:bodyPr>
          <a:lstStyle/>
          <a:p>
            <a:r>
              <a:rPr lang="es-ES" b="1" dirty="0">
                <a:latin typeface="Arimo" panose="020B0604020202020204" pitchFamily="34" charset="0"/>
                <a:ea typeface="Arimo" panose="020B0604020202020204" pitchFamily="34" charset="0"/>
                <a:cs typeface="Arimo" panose="020B0604020202020204" pitchFamily="34" charset="0"/>
              </a:rPr>
              <a:t>Seis confesiones cristianas tienen parte en la basílica (católicos, ortodoxos, armenios, coptos, siríacos y etíopes). Véase la parte  correspondiente a los católicos en color sepia: Una parte del Calvario y la Capilla de la Magdalena, con las dependencias contiguas, todo custodiado por los franciscanos</a:t>
            </a:r>
          </a:p>
        </p:txBody>
      </p:sp>
    </p:spTree>
    <p:extLst>
      <p:ext uri="{BB962C8B-B14F-4D97-AF65-F5344CB8AC3E}">
        <p14:creationId xmlns:p14="http://schemas.microsoft.com/office/powerpoint/2010/main" val="64737994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9F3E17C-0BCF-48AE-8D1F-33BB5592D9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562" y="29114"/>
            <a:ext cx="11788237" cy="6630883"/>
          </a:xfrm>
          <a:prstGeom prst="rect">
            <a:avLst/>
          </a:prstGeom>
        </p:spPr>
      </p:pic>
      <p:sp>
        <p:nvSpPr>
          <p:cNvPr id="2" name="Title 1">
            <a:extLst>
              <a:ext uri="{FF2B5EF4-FFF2-40B4-BE49-F238E27FC236}">
                <a16:creationId xmlns:a16="http://schemas.microsoft.com/office/drawing/2014/main" id="{AF1E9FCA-6880-4E83-A09E-D50E10DBDA70}"/>
              </a:ext>
            </a:extLst>
          </p:cNvPr>
          <p:cNvSpPr>
            <a:spLocks noGrp="1"/>
          </p:cNvSpPr>
          <p:nvPr>
            <p:ph type="title"/>
          </p:nvPr>
        </p:nvSpPr>
        <p:spPr>
          <a:xfrm>
            <a:off x="1656271" y="-198812"/>
            <a:ext cx="7487729" cy="1325563"/>
          </a:xfrm>
        </p:spPr>
        <p:txBody>
          <a:bodyPr>
            <a:normAutofit/>
          </a:bodyPr>
          <a:lstStyle/>
          <a:p>
            <a:r>
              <a:rPr lang="es-ES" sz="1600" b="1" dirty="0">
                <a:latin typeface="Arial" panose="020B0604020202020204" pitchFamily="34" charset="0"/>
                <a:cs typeface="Arial" panose="020B0604020202020204" pitchFamily="34" charset="0"/>
              </a:rPr>
              <a:t> </a:t>
            </a:r>
            <a:r>
              <a:rPr lang="es-ES" sz="1600" b="1" dirty="0">
                <a:solidFill>
                  <a:schemeClr val="bg1"/>
                </a:solidFill>
                <a:latin typeface="Arial" panose="020B0604020202020204" pitchFamily="34" charset="0"/>
                <a:cs typeface="Arial" panose="020B0604020202020204" pitchFamily="34" charset="0"/>
              </a:rPr>
              <a:t>MONTE DE LOS OLIVOS</a:t>
            </a:r>
          </a:p>
        </p:txBody>
      </p:sp>
    </p:spTree>
    <p:extLst>
      <p:ext uri="{BB962C8B-B14F-4D97-AF65-F5344CB8AC3E}">
        <p14:creationId xmlns:p14="http://schemas.microsoft.com/office/powerpoint/2010/main" val="18233225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A7D25-7109-4570-8A0E-2DB4E4862EE3}"/>
              </a:ext>
            </a:extLst>
          </p:cNvPr>
          <p:cNvSpPr>
            <a:spLocks noGrp="1"/>
          </p:cNvSpPr>
          <p:nvPr>
            <p:ph type="title"/>
          </p:nvPr>
        </p:nvSpPr>
        <p:spPr>
          <a:xfrm>
            <a:off x="3122762" y="-1132167"/>
            <a:ext cx="4623759" cy="3219759"/>
          </a:xfrm>
        </p:spPr>
        <p:txBody>
          <a:bodyPr/>
          <a:lstStyle/>
          <a:p>
            <a:r>
              <a:rPr lang="es-ES" dirty="0"/>
              <a:t> </a:t>
            </a:r>
            <a:r>
              <a:rPr lang="es-ES" sz="1600" b="1" dirty="0">
                <a:latin typeface="Arial" panose="020B0604020202020204" pitchFamily="34" charset="0"/>
                <a:cs typeface="Arial" panose="020B0604020202020204" pitchFamily="34" charset="0"/>
              </a:rPr>
              <a:t>EL MONTE DE LOS OLIVOS</a:t>
            </a:r>
          </a:p>
        </p:txBody>
      </p:sp>
      <p:pic>
        <p:nvPicPr>
          <p:cNvPr id="4" name="Content Placeholder 3">
            <a:extLst>
              <a:ext uri="{FF2B5EF4-FFF2-40B4-BE49-F238E27FC236}">
                <a16:creationId xmlns:a16="http://schemas.microsoft.com/office/drawing/2014/main" id="{FB00DB42-6001-4606-B62E-37B29063FFC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84211" y="39637"/>
            <a:ext cx="3834468" cy="6818363"/>
          </a:xfrm>
          <a:prstGeom prst="rect">
            <a:avLst/>
          </a:prstGeom>
        </p:spPr>
      </p:pic>
      <p:sp>
        <p:nvSpPr>
          <p:cNvPr id="5" name="Rectangle 4">
            <a:extLst>
              <a:ext uri="{FF2B5EF4-FFF2-40B4-BE49-F238E27FC236}">
                <a16:creationId xmlns:a16="http://schemas.microsoft.com/office/drawing/2014/main" id="{5656B617-D52C-49AB-B618-6251C72164E7}"/>
              </a:ext>
            </a:extLst>
          </p:cNvPr>
          <p:cNvSpPr/>
          <p:nvPr/>
        </p:nvSpPr>
        <p:spPr>
          <a:xfrm>
            <a:off x="460075" y="1053436"/>
            <a:ext cx="6561828" cy="8125301"/>
          </a:xfrm>
          <a:prstGeom prst="rect">
            <a:avLst/>
          </a:prstGeom>
        </p:spPr>
        <p:txBody>
          <a:bodyPr wrap="square">
            <a:spAutoFit/>
          </a:bodyPr>
          <a:lstStyle/>
          <a:p>
            <a:r>
              <a:rPr lang="es-ES" dirty="0">
                <a:solidFill>
                  <a:srgbClr val="000000"/>
                </a:solidFill>
                <a:latin typeface="Arial Unicode MS" panose="020B0604020202020204" pitchFamily="34" charset="-128"/>
                <a:ea typeface="Arial Unicode MS" panose="020B0604020202020204" pitchFamily="34" charset="-128"/>
                <a:cs typeface="Arial Unicode MS" panose="020B0604020202020204" pitchFamily="34" charset="-128"/>
              </a:rPr>
              <a:t>El «Monte de los Olivos» (808 m) se alza al este de Jerusalén y separa la Ciudad Santa del desierto de Judá, que, desde aquí, comienza a descender hacia el mar Muerto.</a:t>
            </a:r>
            <a:r>
              <a:rPr lang="es-ES"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Está ubicado en el valle de </a:t>
            </a:r>
            <a:r>
              <a:rPr lang="es-ES" dirty="0" err="1">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Kidrón</a:t>
            </a:r>
            <a:r>
              <a:rPr lang="es-ES" dirty="0">
                <a:solidFill>
                  <a:srgbClr val="222222"/>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lang="es-ES" dirty="0">
                <a:latin typeface="Arial Unicode MS" panose="020B0604020202020204" pitchFamily="34" charset="-128"/>
                <a:ea typeface="Arial Unicode MS" panose="020B0604020202020204" pitchFamily="34" charset="-128"/>
                <a:cs typeface="Arial Unicode MS" panose="020B0604020202020204" pitchFamily="34" charset="-128"/>
              </a:rPr>
              <a:t>Era paso obligatorio para quien se dirigía desde la aldea de Betania hacia Jerusalén</a:t>
            </a:r>
          </a:p>
          <a:p>
            <a:endParaRPr lang="es-ES" dirty="0">
              <a:latin typeface="Arial Unicode MS" panose="020B0604020202020204" pitchFamily="34" charset="-128"/>
              <a:ea typeface="Arial Unicode MS" panose="020B0604020202020204" pitchFamily="34" charset="-128"/>
              <a:cs typeface="Arial Unicode MS" panose="020B0604020202020204" pitchFamily="34" charset="-128"/>
            </a:endParaRPr>
          </a:p>
          <a:p>
            <a:r>
              <a:rPr lang="es-ES" dirty="0">
                <a:latin typeface="Arial Unicode MS" panose="020B0604020202020204" pitchFamily="34" charset="-128"/>
                <a:ea typeface="Arial Unicode MS" panose="020B0604020202020204" pitchFamily="34" charset="-128"/>
                <a:cs typeface="Arial Unicode MS" panose="020B0604020202020204" pitchFamily="34" charset="-128"/>
              </a:rPr>
              <a:t>Los principales recuerdos cristianos en el monte de los Olivos se refieren a los siguientes acontecimientos de la vida de Jesús:</a:t>
            </a:r>
            <a:br>
              <a:rPr lang="es-ES" dirty="0">
                <a:latin typeface="Arial Unicode MS" panose="020B0604020202020204" pitchFamily="34" charset="-128"/>
                <a:ea typeface="Arial Unicode MS" panose="020B0604020202020204" pitchFamily="34" charset="-128"/>
                <a:cs typeface="Arial Unicode MS" panose="020B0604020202020204" pitchFamily="34" charset="-128"/>
              </a:rPr>
            </a:br>
            <a:endParaRPr lang="es-ES" dirty="0">
              <a:latin typeface="Arial Unicode MS" panose="020B0604020202020204" pitchFamily="34" charset="-128"/>
              <a:ea typeface="Arial Unicode MS" panose="020B0604020202020204" pitchFamily="34" charset="-128"/>
              <a:cs typeface="Arial Unicode MS" panose="020B0604020202020204" pitchFamily="34" charset="-128"/>
            </a:endParaRPr>
          </a:p>
          <a:p>
            <a:pPr marL="285750" indent="-285750">
              <a:buFont typeface="Wingdings" panose="05000000000000000000" pitchFamily="2" charset="2"/>
              <a:buChar char="§"/>
            </a:pPr>
            <a:r>
              <a:rPr lang="es-ES" dirty="0">
                <a:latin typeface="Arial Unicode MS" panose="020B0604020202020204" pitchFamily="34" charset="-128"/>
                <a:ea typeface="Arial Unicode MS" panose="020B0604020202020204" pitchFamily="34" charset="-128"/>
                <a:cs typeface="Arial Unicode MS" panose="020B0604020202020204" pitchFamily="34" charset="-128"/>
              </a:rPr>
              <a:t>la enseñanza del Padrenuestro: </a:t>
            </a:r>
            <a:r>
              <a:rPr lang="es-ES" b="1" u="sng" dirty="0" err="1">
                <a:latin typeface="Arial Unicode MS" panose="020B0604020202020204" pitchFamily="34" charset="-128"/>
                <a:ea typeface="Arial Unicode MS" panose="020B0604020202020204" pitchFamily="34" charset="-128"/>
                <a:cs typeface="Arial Unicode MS" panose="020B0604020202020204" pitchFamily="34" charset="-128"/>
              </a:rPr>
              <a:t>Eleona</a:t>
            </a:r>
            <a:r>
              <a:rPr lang="es-ES" b="1" u="sng" dirty="0">
                <a:latin typeface="Arial Unicode MS" panose="020B0604020202020204" pitchFamily="34" charset="-128"/>
                <a:ea typeface="Arial Unicode MS" panose="020B0604020202020204" pitchFamily="34" charset="-128"/>
                <a:cs typeface="Arial Unicode MS" panose="020B0604020202020204" pitchFamily="34" charset="-128"/>
              </a:rPr>
              <a:t> o Gruta del Padrenuestro</a:t>
            </a:r>
            <a:r>
              <a:rPr lang="es-ES" dirty="0">
                <a:latin typeface="Arial Unicode MS" panose="020B0604020202020204" pitchFamily="34" charset="-128"/>
                <a:ea typeface="Arial Unicode MS" panose="020B0604020202020204" pitchFamily="34" charset="-128"/>
                <a:cs typeface="Arial Unicode MS" panose="020B0604020202020204" pitchFamily="34" charset="-128"/>
              </a:rPr>
              <a:t>.</a:t>
            </a:r>
          </a:p>
          <a:p>
            <a:pPr marL="285750" indent="-285750">
              <a:buFont typeface="Wingdings" panose="05000000000000000000" pitchFamily="2" charset="2"/>
              <a:buChar char="§"/>
            </a:pPr>
            <a:r>
              <a:rPr lang="es-ES" dirty="0">
                <a:latin typeface="Arial Unicode MS" panose="020B0604020202020204" pitchFamily="34" charset="-128"/>
                <a:ea typeface="Arial Unicode MS" panose="020B0604020202020204" pitchFamily="34" charset="-128"/>
                <a:cs typeface="Arial Unicode MS" panose="020B0604020202020204" pitchFamily="34" charset="-128"/>
              </a:rPr>
              <a:t>El llanto sobre Jerusalén: </a:t>
            </a:r>
            <a:r>
              <a:rPr lang="es-ES" b="1" u="sng" dirty="0" err="1">
                <a:latin typeface="Arial Unicode MS" panose="020B0604020202020204" pitchFamily="34" charset="-128"/>
                <a:ea typeface="Arial Unicode MS" panose="020B0604020202020204" pitchFamily="34" charset="-128"/>
                <a:cs typeface="Arial Unicode MS" panose="020B0604020202020204" pitchFamily="34" charset="-128"/>
              </a:rPr>
              <a:t>Dominus</a:t>
            </a:r>
            <a:r>
              <a:rPr lang="es-ES" b="1" u="sng" dirty="0">
                <a:latin typeface="Arial Unicode MS" panose="020B0604020202020204" pitchFamily="34" charset="-128"/>
                <a:ea typeface="Arial Unicode MS" panose="020B0604020202020204" pitchFamily="34" charset="-128"/>
                <a:cs typeface="Arial Unicode MS" panose="020B0604020202020204" pitchFamily="34" charset="-128"/>
              </a:rPr>
              <a:t> </a:t>
            </a:r>
            <a:r>
              <a:rPr lang="es-ES" b="1" u="sng" dirty="0" err="1">
                <a:latin typeface="Arial Unicode MS" panose="020B0604020202020204" pitchFamily="34" charset="-128"/>
                <a:ea typeface="Arial Unicode MS" panose="020B0604020202020204" pitchFamily="34" charset="-128"/>
                <a:cs typeface="Arial Unicode MS" panose="020B0604020202020204" pitchFamily="34" charset="-128"/>
              </a:rPr>
              <a:t>Flevit</a:t>
            </a:r>
            <a:r>
              <a:rPr lang="es-ES" dirty="0">
                <a:latin typeface="Arial Unicode MS" panose="020B0604020202020204" pitchFamily="34" charset="-128"/>
                <a:ea typeface="Arial Unicode MS" panose="020B0604020202020204" pitchFamily="34" charset="-128"/>
                <a:cs typeface="Arial Unicode MS" panose="020B0604020202020204" pitchFamily="34" charset="-128"/>
              </a:rPr>
              <a:t>.</a:t>
            </a:r>
          </a:p>
          <a:p>
            <a:pPr marL="285750" indent="-285750">
              <a:buFont typeface="Wingdings" panose="05000000000000000000" pitchFamily="2" charset="2"/>
              <a:buChar char="§"/>
            </a:pPr>
            <a:r>
              <a:rPr lang="es-ES" dirty="0">
                <a:latin typeface="Arial Unicode MS" panose="020B0604020202020204" pitchFamily="34" charset="-128"/>
                <a:ea typeface="Arial Unicode MS" panose="020B0604020202020204" pitchFamily="34" charset="-128"/>
                <a:cs typeface="Arial Unicode MS" panose="020B0604020202020204" pitchFamily="34" charset="-128"/>
              </a:rPr>
              <a:t>La aclamación en su entrada a la Ciudad Santa a lomos de un pollino: </a:t>
            </a:r>
            <a:r>
              <a:rPr lang="es-ES" b="1" u="sng" dirty="0">
                <a:latin typeface="Arial Unicode MS" panose="020B0604020202020204" pitchFamily="34" charset="-128"/>
                <a:ea typeface="Arial Unicode MS" panose="020B0604020202020204" pitchFamily="34" charset="-128"/>
                <a:cs typeface="Arial Unicode MS" panose="020B0604020202020204" pitchFamily="34" charset="-128"/>
              </a:rPr>
              <a:t>Santuario de Betfagé</a:t>
            </a:r>
            <a:r>
              <a:rPr lang="es-ES" dirty="0">
                <a:latin typeface="Arial Unicode MS" panose="020B0604020202020204" pitchFamily="34" charset="-128"/>
                <a:ea typeface="Arial Unicode MS" panose="020B0604020202020204" pitchFamily="34" charset="-128"/>
                <a:cs typeface="Arial Unicode MS" panose="020B0604020202020204" pitchFamily="34" charset="-128"/>
              </a:rPr>
              <a:t>.</a:t>
            </a:r>
          </a:p>
          <a:p>
            <a:pPr marL="285750" indent="-285750">
              <a:buFont typeface="Wingdings" panose="05000000000000000000" pitchFamily="2" charset="2"/>
              <a:buChar char="§"/>
            </a:pPr>
            <a:r>
              <a:rPr lang="es-ES" dirty="0">
                <a:latin typeface="Arial Unicode MS" panose="020B0604020202020204" pitchFamily="34" charset="-128"/>
                <a:ea typeface="Arial Unicode MS" panose="020B0604020202020204" pitchFamily="34" charset="-128"/>
                <a:cs typeface="Arial Unicode MS" panose="020B0604020202020204" pitchFamily="34" charset="-128"/>
              </a:rPr>
              <a:t>La oración en el huerto de Getsemaní seguida del prendimiento: </a:t>
            </a:r>
            <a:r>
              <a:rPr lang="es-ES" b="1" u="sng" dirty="0">
                <a:latin typeface="Arial Unicode MS" panose="020B0604020202020204" pitchFamily="34" charset="-128"/>
                <a:ea typeface="Arial Unicode MS" panose="020B0604020202020204" pitchFamily="34" charset="-128"/>
                <a:cs typeface="Arial Unicode MS" panose="020B0604020202020204" pitchFamily="34" charset="-128"/>
              </a:rPr>
              <a:t>Basílica, Huerto de los Olivos y Gruta de Getsemaní</a:t>
            </a:r>
            <a:r>
              <a:rPr lang="es-ES" dirty="0">
                <a:latin typeface="Arial Unicode MS" panose="020B0604020202020204" pitchFamily="34" charset="-128"/>
                <a:ea typeface="Arial Unicode MS" panose="020B0604020202020204" pitchFamily="34" charset="-128"/>
                <a:cs typeface="Arial Unicode MS" panose="020B0604020202020204" pitchFamily="34" charset="-128"/>
              </a:rPr>
              <a:t>.</a:t>
            </a:r>
          </a:p>
          <a:p>
            <a:pPr marL="285750" indent="-285750">
              <a:buFont typeface="Wingdings" panose="05000000000000000000" pitchFamily="2" charset="2"/>
              <a:buChar char="§"/>
            </a:pPr>
            <a:r>
              <a:rPr lang="es-ES" dirty="0">
                <a:latin typeface="Arial Unicode MS" panose="020B0604020202020204" pitchFamily="34" charset="-128"/>
                <a:ea typeface="Arial Unicode MS" panose="020B0604020202020204" pitchFamily="34" charset="-128"/>
                <a:cs typeface="Arial Unicode MS" panose="020B0604020202020204" pitchFamily="34" charset="-128"/>
              </a:rPr>
              <a:t>La ascensión al cielo, acaecida en la cima del Monte</a:t>
            </a:r>
            <a:r>
              <a:rPr lang="es-ES" b="1" u="sng" dirty="0">
                <a:latin typeface="Arial Unicode MS" panose="020B0604020202020204" pitchFamily="34" charset="-128"/>
                <a:ea typeface="Arial Unicode MS" panose="020B0604020202020204" pitchFamily="34" charset="-128"/>
                <a:cs typeface="Arial Unicode MS" panose="020B0604020202020204" pitchFamily="34" charset="-128"/>
              </a:rPr>
              <a:t>: Edículo de la Ascensión.</a:t>
            </a:r>
          </a:p>
          <a:p>
            <a:br>
              <a:rPr lang="es-ES" dirty="0">
                <a:latin typeface="Arial Unicode MS" panose="020B0604020202020204" pitchFamily="34" charset="-128"/>
                <a:ea typeface="Arial Unicode MS" panose="020B0604020202020204" pitchFamily="34" charset="-128"/>
                <a:cs typeface="Arial Unicode MS" panose="020B0604020202020204" pitchFamily="34" charset="-128"/>
              </a:rPr>
            </a:br>
            <a:endParaRPr lang="es-ES" dirty="0">
              <a:latin typeface="Arial Unicode MS" panose="020B0604020202020204" pitchFamily="34" charset="-128"/>
              <a:ea typeface="Arial Unicode MS" panose="020B0604020202020204" pitchFamily="34" charset="-128"/>
              <a:cs typeface="Arial Unicode MS" panose="020B0604020202020204" pitchFamily="34" charset="-128"/>
            </a:endParaRPr>
          </a:p>
          <a:p>
            <a:endParaRPr lang="es-ES" dirty="0"/>
          </a:p>
          <a:p>
            <a:endParaRPr lang="es-ES" dirty="0"/>
          </a:p>
          <a:p>
            <a:endParaRPr lang="es-ES" dirty="0"/>
          </a:p>
          <a:p>
            <a:endParaRPr lang="es-ES" dirty="0"/>
          </a:p>
          <a:p>
            <a:endParaRPr lang="es-ES" dirty="0"/>
          </a:p>
          <a:p>
            <a:endParaRPr lang="es-ES" dirty="0"/>
          </a:p>
          <a:p>
            <a:endParaRPr lang="es-ES" dirty="0"/>
          </a:p>
        </p:txBody>
      </p:sp>
      <p:sp>
        <p:nvSpPr>
          <p:cNvPr id="6" name="Rectangle 5">
            <a:extLst>
              <a:ext uri="{FF2B5EF4-FFF2-40B4-BE49-F238E27FC236}">
                <a16:creationId xmlns:a16="http://schemas.microsoft.com/office/drawing/2014/main" id="{C279CC29-4444-4914-ABD3-11143A3404F3}"/>
              </a:ext>
            </a:extLst>
          </p:cNvPr>
          <p:cNvSpPr/>
          <p:nvPr/>
        </p:nvSpPr>
        <p:spPr>
          <a:xfrm>
            <a:off x="1391728" y="8391264"/>
            <a:ext cx="4957313" cy="2031325"/>
          </a:xfrm>
          <a:prstGeom prst="rect">
            <a:avLst/>
          </a:prstGeom>
        </p:spPr>
        <p:txBody>
          <a:bodyPr wrap="square">
            <a:spAutoFit/>
          </a:bodyPr>
          <a:lstStyle/>
          <a:p>
            <a:r>
              <a:rPr lang="es-ES" dirty="0">
                <a:solidFill>
                  <a:srgbClr val="222222"/>
                </a:solidFill>
                <a:latin typeface="arial" panose="020B0604020202020204" pitchFamily="34" charset="0"/>
              </a:rPr>
              <a:t>. Jesús solía ir allí a  rezar. </a:t>
            </a:r>
          </a:p>
          <a:p>
            <a:r>
              <a:rPr lang="es-ES" dirty="0"/>
              <a:t>Jesús de dirigió a este monte a rezar, después de la última Cena y allí fue arrestado</a:t>
            </a:r>
            <a:endParaRPr lang="es-ES" dirty="0">
              <a:solidFill>
                <a:srgbClr val="222222"/>
              </a:solidFill>
              <a:latin typeface="arial" panose="020B0604020202020204" pitchFamily="34" charset="0"/>
            </a:endParaRPr>
          </a:p>
          <a:p>
            <a:r>
              <a:rPr lang="es-ES" dirty="0">
                <a:solidFill>
                  <a:srgbClr val="222222"/>
                </a:solidFill>
                <a:latin typeface="arial" panose="020B0604020202020204" pitchFamily="34" charset="0"/>
              </a:rPr>
              <a:t>En </a:t>
            </a:r>
            <a:r>
              <a:rPr lang="es-ES" dirty="0" err="1">
                <a:solidFill>
                  <a:srgbClr val="222222"/>
                </a:solidFill>
                <a:latin typeface="arial" panose="020B0604020202020204" pitchFamily="34" charset="0"/>
              </a:rPr>
              <a:t>ete</a:t>
            </a:r>
            <a:r>
              <a:rPr lang="es-ES" dirty="0">
                <a:solidFill>
                  <a:srgbClr val="222222"/>
                </a:solidFill>
                <a:latin typeface="arial" panose="020B0604020202020204" pitchFamily="34" charset="0"/>
              </a:rPr>
              <a:t> Monte se encuentran las iglesias de Getsemaní (o de la Agonía), del Padrenuestro y de </a:t>
            </a:r>
            <a:r>
              <a:rPr lang="es-ES" dirty="0" err="1">
                <a:solidFill>
                  <a:srgbClr val="222222"/>
                </a:solidFill>
                <a:latin typeface="arial" panose="020B0604020202020204" pitchFamily="34" charset="0"/>
              </a:rPr>
              <a:t>Dominus</a:t>
            </a:r>
            <a:r>
              <a:rPr lang="es-ES" dirty="0">
                <a:solidFill>
                  <a:srgbClr val="222222"/>
                </a:solidFill>
                <a:latin typeface="arial" panose="020B0604020202020204" pitchFamily="34" charset="0"/>
              </a:rPr>
              <a:t> </a:t>
            </a:r>
            <a:r>
              <a:rPr lang="es-ES" dirty="0" err="1">
                <a:solidFill>
                  <a:srgbClr val="222222"/>
                </a:solidFill>
                <a:latin typeface="arial" panose="020B0604020202020204" pitchFamily="34" charset="0"/>
              </a:rPr>
              <a:t>Flevit</a:t>
            </a:r>
            <a:endParaRPr lang="es-ES" dirty="0">
              <a:solidFill>
                <a:srgbClr val="222222"/>
              </a:solidFill>
              <a:latin typeface="arial" panose="020B0604020202020204" pitchFamily="34" charset="0"/>
            </a:endParaRPr>
          </a:p>
          <a:p>
            <a:r>
              <a:rPr lang="es-ES" dirty="0"/>
              <a:t>  </a:t>
            </a:r>
          </a:p>
        </p:txBody>
      </p:sp>
    </p:spTree>
    <p:extLst>
      <p:ext uri="{BB962C8B-B14F-4D97-AF65-F5344CB8AC3E}">
        <p14:creationId xmlns:p14="http://schemas.microsoft.com/office/powerpoint/2010/main" val="330988016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5DDC7-A081-4ADD-B87F-2DA961EE9A2F}"/>
              </a:ext>
            </a:extLst>
          </p:cNvPr>
          <p:cNvSpPr>
            <a:spLocks noGrp="1"/>
          </p:cNvSpPr>
          <p:nvPr>
            <p:ph type="title"/>
          </p:nvPr>
        </p:nvSpPr>
        <p:spPr>
          <a:xfrm>
            <a:off x="4424631" y="45015"/>
            <a:ext cx="11206434" cy="583781"/>
          </a:xfrm>
        </p:spPr>
        <p:txBody>
          <a:bodyPr>
            <a:normAutofit/>
          </a:bodyPr>
          <a:lstStyle/>
          <a:p>
            <a:r>
              <a:rPr lang="es-ES" sz="1600" b="1" dirty="0">
                <a:latin typeface="Arial" panose="020B0604020202020204" pitchFamily="34" charset="0"/>
                <a:cs typeface="Arial" panose="020B0604020202020204" pitchFamily="34" charset="0"/>
              </a:rPr>
              <a:t> GRUTA DEL PADRENUESTRO</a:t>
            </a:r>
          </a:p>
        </p:txBody>
      </p:sp>
      <p:pic>
        <p:nvPicPr>
          <p:cNvPr id="5" name="Content Placeholder 4">
            <a:extLst>
              <a:ext uri="{FF2B5EF4-FFF2-40B4-BE49-F238E27FC236}">
                <a16:creationId xmlns:a16="http://schemas.microsoft.com/office/drawing/2014/main" id="{77B57757-F276-4008-996E-D71815F30E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0770" y="2340877"/>
            <a:ext cx="3263503" cy="4351338"/>
          </a:xfrm>
        </p:spPr>
      </p:pic>
      <p:pic>
        <p:nvPicPr>
          <p:cNvPr id="7" name="Picture 6">
            <a:extLst>
              <a:ext uri="{FF2B5EF4-FFF2-40B4-BE49-F238E27FC236}">
                <a16:creationId xmlns:a16="http://schemas.microsoft.com/office/drawing/2014/main" id="{FE602F61-6008-45FA-BED9-62D8C1CA6DD6}"/>
              </a:ext>
            </a:extLst>
          </p:cNvPr>
          <p:cNvPicPr>
            <a:picLocks noChangeAspect="1"/>
          </p:cNvPicPr>
          <p:nvPr/>
        </p:nvPicPr>
        <p:blipFill rotWithShape="1">
          <a:blip r:embed="rId3">
            <a:extLst>
              <a:ext uri="{28A0092B-C50C-407E-A947-70E740481C1C}">
                <a14:useLocalDpi xmlns:a14="http://schemas.microsoft.com/office/drawing/2010/main" val="0"/>
              </a:ext>
            </a:extLst>
          </a:blip>
          <a:srcRect t="8012"/>
          <a:stretch/>
        </p:blipFill>
        <p:spPr>
          <a:xfrm>
            <a:off x="3449285" y="743834"/>
            <a:ext cx="8621945" cy="5948381"/>
          </a:xfrm>
          <a:prstGeom prst="rect">
            <a:avLst/>
          </a:prstGeom>
        </p:spPr>
      </p:pic>
      <p:sp>
        <p:nvSpPr>
          <p:cNvPr id="8" name="TextBox 7">
            <a:extLst>
              <a:ext uri="{FF2B5EF4-FFF2-40B4-BE49-F238E27FC236}">
                <a16:creationId xmlns:a16="http://schemas.microsoft.com/office/drawing/2014/main" id="{E2B8FAAC-8819-4EB8-92ED-40798D0DD959}"/>
              </a:ext>
            </a:extLst>
          </p:cNvPr>
          <p:cNvSpPr txBox="1"/>
          <p:nvPr/>
        </p:nvSpPr>
        <p:spPr>
          <a:xfrm>
            <a:off x="120770" y="743834"/>
            <a:ext cx="3263503" cy="923330"/>
          </a:xfrm>
          <a:prstGeom prst="rect">
            <a:avLst/>
          </a:prstGeom>
          <a:noFill/>
        </p:spPr>
        <p:txBody>
          <a:bodyPr wrap="square" rtlCol="0">
            <a:spAutoFit/>
          </a:bodyPr>
          <a:lstStyle/>
          <a:p>
            <a:r>
              <a:rPr lang="es-ES" dirty="0"/>
              <a:t>En el Monte de los Olivos el Señor enseñó el Padrenuestro a los apóstoles</a:t>
            </a:r>
          </a:p>
        </p:txBody>
      </p:sp>
    </p:spTree>
    <p:extLst>
      <p:ext uri="{BB962C8B-B14F-4D97-AF65-F5344CB8AC3E}">
        <p14:creationId xmlns:p14="http://schemas.microsoft.com/office/powerpoint/2010/main" val="7154601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04B6BF-BD94-4761-A3CF-252AF53E85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7710" y="136616"/>
            <a:ext cx="9214289" cy="6721384"/>
          </a:xfrm>
          <a:prstGeom prst="rect">
            <a:avLst/>
          </a:prstGeom>
        </p:spPr>
      </p:pic>
      <p:sp>
        <p:nvSpPr>
          <p:cNvPr id="6" name="Rectangle 5">
            <a:extLst>
              <a:ext uri="{FF2B5EF4-FFF2-40B4-BE49-F238E27FC236}">
                <a16:creationId xmlns:a16="http://schemas.microsoft.com/office/drawing/2014/main" id="{3DF08D8C-FEFC-4C31-9A36-FAB8EC29464C}"/>
              </a:ext>
            </a:extLst>
          </p:cNvPr>
          <p:cNvSpPr/>
          <p:nvPr/>
        </p:nvSpPr>
        <p:spPr>
          <a:xfrm>
            <a:off x="9491128" y="1217277"/>
            <a:ext cx="2396865" cy="2862322"/>
          </a:xfrm>
          <a:prstGeom prst="rect">
            <a:avLst/>
          </a:prstGeom>
        </p:spPr>
        <p:txBody>
          <a:bodyPr wrap="square">
            <a:spAutoFit/>
          </a:bodyPr>
          <a:lstStyle/>
          <a:p>
            <a:r>
              <a:rPr lang="es-ES" dirty="0">
                <a:solidFill>
                  <a:srgbClr val="000000"/>
                </a:solidFill>
                <a:latin typeface="Calibri" panose="020F0502020204030204" pitchFamily="34" charset="0"/>
              </a:rPr>
              <a:t>Señor, enséñanos a orar, como enseñó Juan a sus discípulos. Y Jesús les respondió: cuando os pongáis a orar, habéis de decir: Padre, sea santificado tu nombre…</a:t>
            </a:r>
          </a:p>
          <a:p>
            <a:r>
              <a:rPr lang="es-ES" dirty="0">
                <a:solidFill>
                  <a:srgbClr val="000000"/>
                </a:solidFill>
                <a:latin typeface="Calibri" panose="020F0502020204030204" pitchFamily="34" charset="0"/>
              </a:rPr>
              <a:t>(</a:t>
            </a:r>
            <a:r>
              <a:rPr lang="es-ES" dirty="0" err="1">
                <a:solidFill>
                  <a:srgbClr val="000000"/>
                </a:solidFill>
                <a:latin typeface="Calibri" panose="020F0502020204030204" pitchFamily="34" charset="0"/>
              </a:rPr>
              <a:t>Lc</a:t>
            </a:r>
            <a:r>
              <a:rPr lang="es-ES" dirty="0">
                <a:solidFill>
                  <a:srgbClr val="000000"/>
                </a:solidFill>
                <a:latin typeface="Calibri" panose="020F0502020204030204" pitchFamily="34" charset="0"/>
              </a:rPr>
              <a:t> 11, 1-2). </a:t>
            </a:r>
          </a:p>
          <a:p>
            <a:r>
              <a:rPr lang="es-ES" dirty="0">
                <a:solidFill>
                  <a:srgbClr val="000000"/>
                </a:solidFill>
                <a:latin typeface="Calibri" panose="020F0502020204030204" pitchFamily="34" charset="0"/>
              </a:rPr>
              <a:t> </a:t>
            </a:r>
            <a:endParaRPr lang="es-ES" dirty="0"/>
          </a:p>
        </p:txBody>
      </p:sp>
      <p:pic>
        <p:nvPicPr>
          <p:cNvPr id="11" name="Picture 10">
            <a:extLst>
              <a:ext uri="{FF2B5EF4-FFF2-40B4-BE49-F238E27FC236}">
                <a16:creationId xmlns:a16="http://schemas.microsoft.com/office/drawing/2014/main" id="{53EC2BB8-DE20-434B-BFD7-6A5C1DAC4319}"/>
              </a:ext>
            </a:extLst>
          </p:cNvPr>
          <p:cNvPicPr>
            <a:picLocks noChangeAspect="1"/>
          </p:cNvPicPr>
          <p:nvPr/>
        </p:nvPicPr>
        <p:blipFill>
          <a:blip r:embed="rId3"/>
          <a:stretch>
            <a:fillRect/>
          </a:stretch>
        </p:blipFill>
        <p:spPr>
          <a:xfrm>
            <a:off x="189385" y="275417"/>
            <a:ext cx="2788326" cy="3717768"/>
          </a:xfrm>
          <a:prstGeom prst="rect">
            <a:avLst/>
          </a:prstGeom>
        </p:spPr>
      </p:pic>
      <p:pic>
        <p:nvPicPr>
          <p:cNvPr id="13" name="Picture 12">
            <a:extLst>
              <a:ext uri="{FF2B5EF4-FFF2-40B4-BE49-F238E27FC236}">
                <a16:creationId xmlns:a16="http://schemas.microsoft.com/office/drawing/2014/main" id="{C21C8201-AC32-42DC-8734-522E73152D8F}"/>
              </a:ext>
            </a:extLst>
          </p:cNvPr>
          <p:cNvPicPr>
            <a:picLocks noChangeAspect="1"/>
          </p:cNvPicPr>
          <p:nvPr/>
        </p:nvPicPr>
        <p:blipFill rotWithShape="1">
          <a:blip r:embed="rId4">
            <a:extLst>
              <a:ext uri="{28A0092B-C50C-407E-A947-70E740481C1C}">
                <a14:useLocalDpi xmlns:a14="http://schemas.microsoft.com/office/drawing/2010/main" val="0"/>
              </a:ext>
            </a:extLst>
          </a:blip>
          <a:srcRect l="5776" r="9173" b="14384"/>
          <a:stretch/>
        </p:blipFill>
        <p:spPr>
          <a:xfrm>
            <a:off x="0" y="4752858"/>
            <a:ext cx="2788326" cy="2105142"/>
          </a:xfrm>
          <a:prstGeom prst="rect">
            <a:avLst/>
          </a:prstGeom>
        </p:spPr>
      </p:pic>
      <p:sp>
        <p:nvSpPr>
          <p:cNvPr id="14" name="TextBox 13">
            <a:extLst>
              <a:ext uri="{FF2B5EF4-FFF2-40B4-BE49-F238E27FC236}">
                <a16:creationId xmlns:a16="http://schemas.microsoft.com/office/drawing/2014/main" id="{AEC8A56C-921B-486D-A0A5-D0A9F5C14C06}"/>
              </a:ext>
            </a:extLst>
          </p:cNvPr>
          <p:cNvSpPr txBox="1"/>
          <p:nvPr/>
        </p:nvSpPr>
        <p:spPr>
          <a:xfrm>
            <a:off x="189384" y="4131986"/>
            <a:ext cx="2598942" cy="646331"/>
          </a:xfrm>
          <a:prstGeom prst="rect">
            <a:avLst/>
          </a:prstGeom>
          <a:noFill/>
        </p:spPr>
        <p:txBody>
          <a:bodyPr wrap="square" rtlCol="0">
            <a:spAutoFit/>
          </a:bodyPr>
          <a:lstStyle/>
          <a:p>
            <a:r>
              <a:rPr lang="es-ES" dirty="0"/>
              <a:t>El Padrenuestro en arameo y hebreo</a:t>
            </a:r>
          </a:p>
        </p:txBody>
      </p:sp>
      <p:cxnSp>
        <p:nvCxnSpPr>
          <p:cNvPr id="16" name="Straight Arrow Connector 15">
            <a:extLst>
              <a:ext uri="{FF2B5EF4-FFF2-40B4-BE49-F238E27FC236}">
                <a16:creationId xmlns:a16="http://schemas.microsoft.com/office/drawing/2014/main" id="{E0BC7257-475A-4CEB-A012-C77F8C323AB1}"/>
              </a:ext>
            </a:extLst>
          </p:cNvPr>
          <p:cNvCxnSpPr>
            <a:cxnSpLocks/>
          </p:cNvCxnSpPr>
          <p:nvPr/>
        </p:nvCxnSpPr>
        <p:spPr>
          <a:xfrm flipH="1">
            <a:off x="1587260" y="4614057"/>
            <a:ext cx="448575" cy="4410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511674E-469B-4270-B53C-71C77AF7ED75}"/>
              </a:ext>
            </a:extLst>
          </p:cNvPr>
          <p:cNvSpPr txBox="1"/>
          <p:nvPr/>
        </p:nvSpPr>
        <p:spPr>
          <a:xfrm>
            <a:off x="4382219" y="275417"/>
            <a:ext cx="7620396" cy="584775"/>
          </a:xfrm>
          <a:prstGeom prst="rect">
            <a:avLst/>
          </a:prstGeom>
          <a:noFill/>
        </p:spPr>
        <p:txBody>
          <a:bodyPr wrap="square" rtlCol="0">
            <a:spAutoFit/>
          </a:bodyPr>
          <a:lstStyle/>
          <a:p>
            <a:r>
              <a:rPr lang="es-ES" sz="1600" b="1" dirty="0">
                <a:cs typeface="Arabic Typesetting" panose="03020402040406030203" pitchFamily="66" charset="-78"/>
              </a:rPr>
              <a:t>GRUTA DEL PADRENUESTRO, en la cima del Monte de los Olivos. Allí acostumbraba el Señor a  retirarse a orar con sus apóstoles</a:t>
            </a:r>
          </a:p>
        </p:txBody>
      </p:sp>
    </p:spTree>
    <p:extLst>
      <p:ext uri="{BB962C8B-B14F-4D97-AF65-F5344CB8AC3E}">
        <p14:creationId xmlns:p14="http://schemas.microsoft.com/office/powerpoint/2010/main" val="34579240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1FC903-2D6D-4586-9307-EDE91052380F}"/>
              </a:ext>
            </a:extLst>
          </p:cNvPr>
          <p:cNvSpPr/>
          <p:nvPr/>
        </p:nvSpPr>
        <p:spPr>
          <a:xfrm>
            <a:off x="339305" y="-323100"/>
            <a:ext cx="5289662" cy="3785652"/>
          </a:xfrm>
          <a:prstGeom prst="rect">
            <a:avLst/>
          </a:prstGeom>
        </p:spPr>
        <p:txBody>
          <a:bodyPr wrap="square">
            <a:spAutoFit/>
          </a:bodyPr>
          <a:lstStyle/>
          <a:p>
            <a:endParaRPr lang="es-ES" sz="2800" b="1" dirty="0">
              <a:latin typeface="Arabic Typesetting" panose="03020402040406030203" pitchFamily="66" charset="-78"/>
              <a:cs typeface="Arabic Typesetting" panose="03020402040406030203" pitchFamily="66" charset="-78"/>
            </a:endParaRPr>
          </a:p>
          <a:p>
            <a:r>
              <a:rPr lang="es-ES" sz="1600" b="1" dirty="0">
                <a:latin typeface="Arial" panose="020B0604020202020204" pitchFamily="34" charset="0"/>
                <a:cs typeface="Arial" panose="020B0604020202020204" pitchFamily="34" charset="0"/>
              </a:rPr>
              <a:t>CONVENTO DE CARMELITAS, en la Gruta del Padrenuestro en el Monte de los Olivos. Oratorio</a:t>
            </a:r>
          </a:p>
          <a:p>
            <a:endParaRPr lang="es-ES" dirty="0">
              <a:solidFill>
                <a:srgbClr val="616161"/>
              </a:solidFill>
              <a:latin typeface="Bookman Old Style" panose="02050604050505020204" pitchFamily="18" charset="0"/>
            </a:endParaRPr>
          </a:p>
          <a:p>
            <a:r>
              <a:rPr lang="es-ES" dirty="0">
                <a:cs typeface="Arial" panose="020B0604020202020204" pitchFamily="34" charset="0"/>
              </a:rPr>
              <a:t>En la Gruta o Iglesia del Padrenuestro hay </a:t>
            </a:r>
            <a:r>
              <a:rPr lang="es-ES" dirty="0">
                <a:solidFill>
                  <a:srgbClr val="333333"/>
                </a:solidFill>
              </a:rPr>
              <a:t>un monasterio de Carmelitas de clausura, fundado en 1868 por la princesa de la Tour </a:t>
            </a:r>
            <a:r>
              <a:rPr lang="es-ES" dirty="0" err="1">
                <a:solidFill>
                  <a:srgbClr val="333333"/>
                </a:solidFill>
              </a:rPr>
              <a:t>d'Auvergne</a:t>
            </a:r>
            <a:r>
              <a:rPr lang="es-ES" dirty="0">
                <a:solidFill>
                  <a:srgbClr val="333333"/>
                </a:solidFill>
              </a:rPr>
              <a:t>. En la foto, Oratorio. En el claustro de este convento se puede  leer el Padre Nuestro en mas de 70 lenguas y dialectos</a:t>
            </a:r>
            <a:r>
              <a:rPr lang="es-ES" dirty="0">
                <a:solidFill>
                  <a:srgbClr val="333333"/>
                </a:solidFill>
                <a:latin typeface="-apple-system"/>
              </a:rPr>
              <a:t>. </a:t>
            </a:r>
            <a:endParaRPr lang="es-ES" dirty="0"/>
          </a:p>
          <a:p>
            <a:endParaRPr lang="es-ES" dirty="0">
              <a:latin typeface="Arial" panose="020B0604020202020204" pitchFamily="34" charset="0"/>
              <a:cs typeface="Arial" panose="020B0604020202020204" pitchFamily="34" charset="0"/>
            </a:endParaRPr>
          </a:p>
          <a:p>
            <a:endParaRPr lang="es-ES" dirty="0">
              <a:latin typeface="Arial" panose="020B0604020202020204" pitchFamily="34" charset="0"/>
              <a:cs typeface="Arial" panose="020B0604020202020204" pitchFamily="34" charset="0"/>
            </a:endParaRPr>
          </a:p>
          <a:p>
            <a:endParaRPr lang="es-ES" dirty="0">
              <a:solidFill>
                <a:srgbClr val="616161"/>
              </a:solidFill>
              <a:latin typeface="Bookman Old Style" panose="02050604050505020204" pitchFamily="18" charset="0"/>
            </a:endParaRPr>
          </a:p>
        </p:txBody>
      </p:sp>
      <p:pic>
        <p:nvPicPr>
          <p:cNvPr id="3" name="Picture 2">
            <a:extLst>
              <a:ext uri="{FF2B5EF4-FFF2-40B4-BE49-F238E27FC236}">
                <a16:creationId xmlns:a16="http://schemas.microsoft.com/office/drawing/2014/main" id="{FC6A8090-9557-4678-BEE7-D50517CA3D01}"/>
              </a:ext>
            </a:extLst>
          </p:cNvPr>
          <p:cNvPicPr>
            <a:picLocks noChangeAspect="1"/>
          </p:cNvPicPr>
          <p:nvPr/>
        </p:nvPicPr>
        <p:blipFill>
          <a:blip r:embed="rId2"/>
          <a:stretch>
            <a:fillRect/>
          </a:stretch>
        </p:blipFill>
        <p:spPr>
          <a:xfrm>
            <a:off x="6925344" y="0"/>
            <a:ext cx="5138928" cy="6858000"/>
          </a:xfrm>
          <a:prstGeom prst="rect">
            <a:avLst/>
          </a:prstGeom>
        </p:spPr>
      </p:pic>
      <p:pic>
        <p:nvPicPr>
          <p:cNvPr id="5" name="Picture 4">
            <a:extLst>
              <a:ext uri="{FF2B5EF4-FFF2-40B4-BE49-F238E27FC236}">
                <a16:creationId xmlns:a16="http://schemas.microsoft.com/office/drawing/2014/main" id="{24C34952-BD3C-4A03-9554-9C0A2FAA29C2}"/>
              </a:ext>
            </a:extLst>
          </p:cNvPr>
          <p:cNvPicPr>
            <a:picLocks noChangeAspect="1"/>
          </p:cNvPicPr>
          <p:nvPr/>
        </p:nvPicPr>
        <p:blipFill>
          <a:blip r:embed="rId3"/>
          <a:stretch>
            <a:fillRect/>
          </a:stretch>
        </p:blipFill>
        <p:spPr>
          <a:xfrm>
            <a:off x="339305" y="2639682"/>
            <a:ext cx="6055141" cy="4063673"/>
          </a:xfrm>
          <a:prstGeom prst="rect">
            <a:avLst/>
          </a:prstGeom>
        </p:spPr>
      </p:pic>
    </p:spTree>
    <p:extLst>
      <p:ext uri="{BB962C8B-B14F-4D97-AF65-F5344CB8AC3E}">
        <p14:creationId xmlns:p14="http://schemas.microsoft.com/office/powerpoint/2010/main" val="19516263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F8819EE-A05C-4B63-9D8E-680EC8CEA8AD}"/>
              </a:ext>
            </a:extLst>
          </p:cNvPr>
          <p:cNvSpPr/>
          <p:nvPr/>
        </p:nvSpPr>
        <p:spPr>
          <a:xfrm>
            <a:off x="287548" y="1705495"/>
            <a:ext cx="3473570" cy="3970318"/>
          </a:xfrm>
          <a:prstGeom prst="rect">
            <a:avLst/>
          </a:prstGeom>
        </p:spPr>
        <p:txBody>
          <a:bodyPr wrap="square">
            <a:spAutoFit/>
          </a:bodyPr>
          <a:lstStyle/>
          <a:p>
            <a:r>
              <a:rPr lang="es-ES" dirty="0">
                <a:solidFill>
                  <a:srgbClr val="000000"/>
                </a:solidFill>
                <a:latin typeface="Calibri" panose="020F0502020204030204" pitchFamily="34" charset="0"/>
              </a:rPr>
              <a:t>Cuando  Jesús se dispone a cumplir su entrada mesiánica en la ciudad de David, llegando por el camino de Betania, narran los evangelistas que envió a sus discípulos a una aldea cercana, y allí tomaron un borrico, sobre el que hicieron montar al Señor. Y mientras descendía la ladera del monte de los Olivos, entre las alabanzas que la multitud dirigía a Dios, </a:t>
            </a:r>
            <a:r>
              <a:rPr lang="es-ES" b="1" dirty="0">
                <a:solidFill>
                  <a:srgbClr val="000000"/>
                </a:solidFill>
                <a:latin typeface="Calibri" panose="020F0502020204030204" pitchFamily="34" charset="0"/>
              </a:rPr>
              <a:t>“al ver la ciudad, lloró por ella, diciendo: -¡Si conocieras también tú en este día lo que te lleva a la paz!...” </a:t>
            </a:r>
            <a:endParaRPr lang="es-ES" b="1" dirty="0"/>
          </a:p>
        </p:txBody>
      </p:sp>
      <p:pic>
        <p:nvPicPr>
          <p:cNvPr id="4" name="Picture 3">
            <a:extLst>
              <a:ext uri="{FF2B5EF4-FFF2-40B4-BE49-F238E27FC236}">
                <a16:creationId xmlns:a16="http://schemas.microsoft.com/office/drawing/2014/main" id="{3DA6DE54-819B-484F-94C3-30DF7EEF96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3208" y="1205164"/>
            <a:ext cx="7058344" cy="3970318"/>
          </a:xfrm>
          <a:prstGeom prst="rect">
            <a:avLst/>
          </a:prstGeom>
        </p:spPr>
      </p:pic>
      <p:sp>
        <p:nvSpPr>
          <p:cNvPr id="5" name="TextBox 4">
            <a:extLst>
              <a:ext uri="{FF2B5EF4-FFF2-40B4-BE49-F238E27FC236}">
                <a16:creationId xmlns:a16="http://schemas.microsoft.com/office/drawing/2014/main" id="{FE3E80A5-FE73-4653-B355-F96B7BB150E0}"/>
              </a:ext>
            </a:extLst>
          </p:cNvPr>
          <p:cNvSpPr txBox="1"/>
          <p:nvPr/>
        </p:nvSpPr>
        <p:spPr>
          <a:xfrm>
            <a:off x="3381555" y="207033"/>
            <a:ext cx="7556740"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ENTRADA AL SANTUARIO DE DOMINUS FLEVIT</a:t>
            </a:r>
            <a:r>
              <a:rPr lang="es-ES" sz="16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869592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7A5DD6-423E-43DA-A8F0-CAF0EAB4E0CA}"/>
              </a:ext>
            </a:extLst>
          </p:cNvPr>
          <p:cNvSpPr txBox="1"/>
          <p:nvPr/>
        </p:nvSpPr>
        <p:spPr>
          <a:xfrm>
            <a:off x="2329132" y="448574"/>
            <a:ext cx="6072996" cy="369332"/>
          </a:xfrm>
          <a:prstGeom prst="rect">
            <a:avLst/>
          </a:prstGeom>
          <a:noFill/>
        </p:spPr>
        <p:txBody>
          <a:bodyPr wrap="square" rtlCol="0">
            <a:spAutoFit/>
          </a:bodyPr>
          <a:lstStyle/>
          <a:p>
            <a:r>
              <a:rPr lang="es-ES" dirty="0"/>
              <a:t>Y contemplando Jerusalén, el Señor lloró</a:t>
            </a:r>
          </a:p>
        </p:txBody>
      </p:sp>
      <p:pic>
        <p:nvPicPr>
          <p:cNvPr id="6" name="Picture 5">
            <a:extLst>
              <a:ext uri="{FF2B5EF4-FFF2-40B4-BE49-F238E27FC236}">
                <a16:creationId xmlns:a16="http://schemas.microsoft.com/office/drawing/2014/main" id="{351EAB28-138E-44E5-B061-431780B042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066" y="128016"/>
            <a:ext cx="12192000" cy="6858000"/>
          </a:xfrm>
          <a:prstGeom prst="rect">
            <a:avLst/>
          </a:prstGeom>
        </p:spPr>
      </p:pic>
      <p:sp>
        <p:nvSpPr>
          <p:cNvPr id="7" name="TextBox 6">
            <a:extLst>
              <a:ext uri="{FF2B5EF4-FFF2-40B4-BE49-F238E27FC236}">
                <a16:creationId xmlns:a16="http://schemas.microsoft.com/office/drawing/2014/main" id="{651588B2-EDB4-455E-8364-4EC2DEE25129}"/>
              </a:ext>
            </a:extLst>
          </p:cNvPr>
          <p:cNvSpPr txBox="1"/>
          <p:nvPr/>
        </p:nvSpPr>
        <p:spPr>
          <a:xfrm>
            <a:off x="6795890" y="1138464"/>
            <a:ext cx="6601968" cy="369332"/>
          </a:xfrm>
          <a:prstGeom prst="rect">
            <a:avLst/>
          </a:prstGeom>
          <a:noFill/>
        </p:spPr>
        <p:txBody>
          <a:bodyPr wrap="square" rtlCol="0">
            <a:spAutoFit/>
          </a:bodyPr>
          <a:lstStyle/>
          <a:p>
            <a:r>
              <a:rPr lang="es-ES" b="1" u="sng" dirty="0"/>
              <a:t>Y contemplando Jerusalén, el Señor lloró</a:t>
            </a:r>
          </a:p>
        </p:txBody>
      </p:sp>
    </p:spTree>
    <p:extLst>
      <p:ext uri="{BB962C8B-B14F-4D97-AF65-F5344CB8AC3E}">
        <p14:creationId xmlns:p14="http://schemas.microsoft.com/office/powerpoint/2010/main" val="33016006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06F08B-C1A7-4713-BB1F-48E35F425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1812438" cy="6644496"/>
          </a:xfrm>
          <a:prstGeom prst="rect">
            <a:avLst/>
          </a:prstGeom>
        </p:spPr>
      </p:pic>
      <p:sp>
        <p:nvSpPr>
          <p:cNvPr id="2" name="Rectangle 1">
            <a:extLst>
              <a:ext uri="{FF2B5EF4-FFF2-40B4-BE49-F238E27FC236}">
                <a16:creationId xmlns:a16="http://schemas.microsoft.com/office/drawing/2014/main" id="{2C1D5BE9-C72A-4ECD-BC00-05F656363364}"/>
              </a:ext>
            </a:extLst>
          </p:cNvPr>
          <p:cNvSpPr/>
          <p:nvPr/>
        </p:nvSpPr>
        <p:spPr>
          <a:xfrm flipH="1">
            <a:off x="1702280" y="40976"/>
            <a:ext cx="10489720" cy="369332"/>
          </a:xfrm>
          <a:prstGeom prst="rect">
            <a:avLst/>
          </a:prstGeom>
        </p:spPr>
        <p:txBody>
          <a:bodyPr wrap="square">
            <a:spAutoFit/>
          </a:bodyPr>
          <a:lstStyle/>
          <a:p>
            <a:r>
              <a:rPr lang="es-ES" b="1" dirty="0">
                <a:solidFill>
                  <a:srgbClr val="000000"/>
                </a:solidFill>
                <a:latin typeface="Arial" panose="020B0604020202020204" pitchFamily="34" charset="0"/>
                <a:cs typeface="Arial" panose="020B0604020202020204" pitchFamily="34" charset="0"/>
              </a:rPr>
              <a:t>CEMENTERIO JUDÍO</a:t>
            </a:r>
            <a:r>
              <a:rPr lang="es-ES" sz="1600" b="1" dirty="0">
                <a:solidFill>
                  <a:srgbClr val="000000"/>
                </a:solidFill>
                <a:latin typeface="Arial" panose="020B0604020202020204" pitchFamily="34" charset="0"/>
                <a:cs typeface="Arial" panose="020B0604020202020204" pitchFamily="34" charset="0"/>
              </a:rPr>
              <a:t>, en la ladera del Monte de los Olivos (Valle de Josafat) </a:t>
            </a:r>
            <a:endParaRPr lang="es-ES"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700063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2812CE9-2930-4E96-82E9-36D3DE395783}"/>
              </a:ext>
            </a:extLst>
          </p:cNvPr>
          <p:cNvSpPr/>
          <p:nvPr/>
        </p:nvSpPr>
        <p:spPr>
          <a:xfrm>
            <a:off x="460075" y="997652"/>
            <a:ext cx="2628182" cy="6186309"/>
          </a:xfrm>
          <a:prstGeom prst="rect">
            <a:avLst/>
          </a:prstGeom>
        </p:spPr>
        <p:txBody>
          <a:bodyPr wrap="square">
            <a:spAutoFit/>
          </a:bodyPr>
          <a:lstStyle/>
          <a:p>
            <a:r>
              <a:rPr lang="es-ES" dirty="0">
                <a:solidFill>
                  <a:srgbClr val="000000"/>
                </a:solidFill>
                <a:latin typeface="Calibri" panose="020F0502020204030204" pitchFamily="34" charset="0"/>
              </a:rPr>
              <a:t>A partir de la conquista de Jerusalén por David (siglo X a.C.), fueron muchos los israelitas que dispusieron ser enterrados en las laderas del Monte. Según los profetas, el monte de los Olivos será el lugar designado por Dios para el Día del Juicio y la resurrección de los hombres rectos (</a:t>
            </a:r>
            <a:r>
              <a:rPr lang="es-ES" dirty="0" err="1">
                <a:solidFill>
                  <a:srgbClr val="000000"/>
                </a:solidFill>
                <a:latin typeface="Calibri" panose="020F0502020204030204" pitchFamily="34" charset="0"/>
              </a:rPr>
              <a:t>Jl</a:t>
            </a:r>
            <a:r>
              <a:rPr lang="es-ES" dirty="0">
                <a:solidFill>
                  <a:srgbClr val="000000"/>
                </a:solidFill>
                <a:latin typeface="Calibri" panose="020F0502020204030204" pitchFamily="34" charset="0"/>
              </a:rPr>
              <a:t> 3,4-5), cuando Dios haga bajar a todas las naciones al valle de Josafat, es decir, al valle del Cedrón (</a:t>
            </a:r>
            <a:r>
              <a:rPr lang="es-ES" dirty="0" err="1">
                <a:solidFill>
                  <a:srgbClr val="000000"/>
                </a:solidFill>
                <a:latin typeface="Calibri" panose="020F0502020204030204" pitchFamily="34" charset="0"/>
              </a:rPr>
              <a:t>Jl</a:t>
            </a:r>
            <a:r>
              <a:rPr lang="es-ES" dirty="0">
                <a:solidFill>
                  <a:srgbClr val="000000"/>
                </a:solidFill>
                <a:latin typeface="Calibri" panose="020F0502020204030204" pitchFamily="34" charset="0"/>
              </a:rPr>
              <a:t> 4,2); aquel día el Señor plantará sus pies sobre el monte de los Olivos, que se partirá en dos (Zac 14,4). </a:t>
            </a:r>
          </a:p>
          <a:p>
            <a:r>
              <a:rPr lang="es-ES" dirty="0">
                <a:solidFill>
                  <a:srgbClr val="000000"/>
                </a:solidFill>
                <a:latin typeface="Calibri" panose="020F0502020204030204" pitchFamily="34" charset="0"/>
              </a:rPr>
              <a:t> </a:t>
            </a:r>
            <a:endParaRPr lang="es-ES" dirty="0"/>
          </a:p>
        </p:txBody>
      </p:sp>
      <p:pic>
        <p:nvPicPr>
          <p:cNvPr id="4" name="Picture 3">
            <a:extLst>
              <a:ext uri="{FF2B5EF4-FFF2-40B4-BE49-F238E27FC236}">
                <a16:creationId xmlns:a16="http://schemas.microsoft.com/office/drawing/2014/main" id="{B9CEF700-D401-46F0-8419-A1795FEC2D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5880" y="612205"/>
            <a:ext cx="8356120" cy="6267090"/>
          </a:xfrm>
          <a:prstGeom prst="rect">
            <a:avLst/>
          </a:prstGeom>
        </p:spPr>
      </p:pic>
      <p:sp>
        <p:nvSpPr>
          <p:cNvPr id="5" name="Rectangle 4">
            <a:extLst>
              <a:ext uri="{FF2B5EF4-FFF2-40B4-BE49-F238E27FC236}">
                <a16:creationId xmlns:a16="http://schemas.microsoft.com/office/drawing/2014/main" id="{883698CB-BFB4-45E5-9776-78C7A3755A7F}"/>
              </a:ext>
            </a:extLst>
          </p:cNvPr>
          <p:cNvSpPr/>
          <p:nvPr/>
        </p:nvSpPr>
        <p:spPr>
          <a:xfrm>
            <a:off x="1981200" y="141034"/>
            <a:ext cx="8545994" cy="369332"/>
          </a:xfrm>
          <a:prstGeom prst="rect">
            <a:avLst/>
          </a:prstGeom>
        </p:spPr>
        <p:txBody>
          <a:bodyPr wrap="none">
            <a:spAutoFit/>
          </a:bodyPr>
          <a:lstStyle/>
          <a:p>
            <a:r>
              <a:rPr lang="es-ES" b="1" dirty="0">
                <a:solidFill>
                  <a:srgbClr val="000000"/>
                </a:solidFill>
                <a:latin typeface="Arial" panose="020B0604020202020204" pitchFamily="34" charset="0"/>
                <a:cs typeface="Arial" panose="020B0604020202020204" pitchFamily="34" charset="0"/>
              </a:rPr>
              <a:t>CEMENTERIO JUDÍO, en la ladera del Monte de los Olivos (Valle de Josafat) </a:t>
            </a:r>
            <a:endParaRPr lang="es-E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327626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ultado de imagen de iglesia de la agonia en el monte de los olivos">
            <a:extLst>
              <a:ext uri="{FF2B5EF4-FFF2-40B4-BE49-F238E27FC236}">
                <a16:creationId xmlns:a16="http://schemas.microsoft.com/office/drawing/2014/main" id="{30139713-EF95-4263-968A-75306DF0C8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49" y="922116"/>
            <a:ext cx="8034553" cy="530615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DF095AC6-029F-4EF6-9232-738DA9CCD36F}"/>
              </a:ext>
            </a:extLst>
          </p:cNvPr>
          <p:cNvSpPr/>
          <p:nvPr/>
        </p:nvSpPr>
        <p:spPr>
          <a:xfrm>
            <a:off x="235789" y="1443841"/>
            <a:ext cx="3048000" cy="3693319"/>
          </a:xfrm>
          <a:prstGeom prst="rect">
            <a:avLst/>
          </a:prstGeom>
        </p:spPr>
        <p:txBody>
          <a:bodyPr wrap="square">
            <a:spAutoFit/>
          </a:bodyPr>
          <a:lstStyle/>
          <a:p>
            <a:r>
              <a:rPr lang="es-ES" dirty="0">
                <a:solidFill>
                  <a:srgbClr val="000000"/>
                </a:solidFill>
                <a:latin typeface="Calibri" panose="020F0502020204030204" pitchFamily="34" charset="0"/>
              </a:rPr>
              <a:t>La Basílica de Getsemaní, también conocida como Basílica de las Naciones o de la Agonía, es un templo católico situado en el Monte de los Olivos de Jerusalén, junto al jardín de Getsemaní. En su interior se encuentra la porción de roca en la que, según la tradición, Jesús oró la noche de su arresto, después de celebrar la Última Cena, y sobre ella sudó sangre</a:t>
            </a:r>
            <a:endParaRPr lang="es-ES" dirty="0"/>
          </a:p>
        </p:txBody>
      </p:sp>
      <p:sp>
        <p:nvSpPr>
          <p:cNvPr id="3" name="Rectangle 2">
            <a:extLst>
              <a:ext uri="{FF2B5EF4-FFF2-40B4-BE49-F238E27FC236}">
                <a16:creationId xmlns:a16="http://schemas.microsoft.com/office/drawing/2014/main" id="{359576FD-C72E-4A19-94AE-321C0F2F09C2}"/>
              </a:ext>
            </a:extLst>
          </p:cNvPr>
          <p:cNvSpPr/>
          <p:nvPr/>
        </p:nvSpPr>
        <p:spPr>
          <a:xfrm>
            <a:off x="2898476" y="337341"/>
            <a:ext cx="6090250" cy="338554"/>
          </a:xfrm>
          <a:prstGeom prst="rect">
            <a:avLst/>
          </a:prstGeom>
        </p:spPr>
        <p:txBody>
          <a:bodyPr wrap="square">
            <a:spAutoFit/>
          </a:bodyPr>
          <a:lstStyle/>
          <a:p>
            <a:r>
              <a:rPr lang="es-ES" sz="1600" b="1" dirty="0">
                <a:solidFill>
                  <a:srgbClr val="000000"/>
                </a:solidFill>
                <a:latin typeface="Arial" panose="020B0604020202020204" pitchFamily="34" charset="0"/>
                <a:cs typeface="Arial" panose="020B0604020202020204" pitchFamily="34" charset="0"/>
              </a:rPr>
              <a:t>IGLESIA DE LA AGONÍA, O DE GETSEMANÍ </a:t>
            </a:r>
          </a:p>
        </p:txBody>
      </p:sp>
    </p:spTree>
    <p:extLst>
      <p:ext uri="{BB962C8B-B14F-4D97-AF65-F5344CB8AC3E}">
        <p14:creationId xmlns:p14="http://schemas.microsoft.com/office/powerpoint/2010/main" val="18074561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2FB140-B26F-47C6-8EF5-7A56D3A09B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4F403E0-F17A-43F1-AD17-9B38A51B0164}"/>
              </a:ext>
            </a:extLst>
          </p:cNvPr>
          <p:cNvSpPr txBox="1"/>
          <p:nvPr/>
        </p:nvSpPr>
        <p:spPr>
          <a:xfrm>
            <a:off x="741871" y="172529"/>
            <a:ext cx="7556740" cy="369332"/>
          </a:xfrm>
          <a:prstGeom prst="rect">
            <a:avLst/>
          </a:prstGeom>
          <a:noFill/>
        </p:spPr>
        <p:txBody>
          <a:bodyPr wrap="square" rtlCol="0">
            <a:spAutoFit/>
          </a:bodyPr>
          <a:lstStyle/>
          <a:p>
            <a:r>
              <a:rPr lang="es-ES" b="1" dirty="0">
                <a:solidFill>
                  <a:schemeClr val="bg1"/>
                </a:solidFill>
              </a:rPr>
              <a:t>Interior  de la Basílica de la Agonía</a:t>
            </a:r>
          </a:p>
        </p:txBody>
      </p:sp>
    </p:spTree>
    <p:extLst>
      <p:ext uri="{BB962C8B-B14F-4D97-AF65-F5344CB8AC3E}">
        <p14:creationId xmlns:p14="http://schemas.microsoft.com/office/powerpoint/2010/main" val="19542970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8BE3F0-94C2-475E-8FB5-9376AF33B3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2686" y="0"/>
            <a:ext cx="9259019" cy="6944264"/>
          </a:xfrm>
          <a:prstGeom prst="rect">
            <a:avLst/>
          </a:prstGeom>
        </p:spPr>
      </p:pic>
      <p:sp>
        <p:nvSpPr>
          <p:cNvPr id="4" name="TextBox 3">
            <a:extLst>
              <a:ext uri="{FF2B5EF4-FFF2-40B4-BE49-F238E27FC236}">
                <a16:creationId xmlns:a16="http://schemas.microsoft.com/office/drawing/2014/main" id="{DEE6F32F-694C-44A2-BA16-ED3BA40789C5}"/>
              </a:ext>
            </a:extLst>
          </p:cNvPr>
          <p:cNvSpPr txBox="1"/>
          <p:nvPr/>
        </p:nvSpPr>
        <p:spPr>
          <a:xfrm>
            <a:off x="0" y="1104181"/>
            <a:ext cx="2662686" cy="584775"/>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Basílica de la Agonía. </a:t>
            </a:r>
          </a:p>
          <a:p>
            <a:r>
              <a:rPr lang="es-ES" sz="1600" b="1" dirty="0">
                <a:latin typeface="Arial" panose="020B0604020202020204" pitchFamily="34" charset="0"/>
                <a:cs typeface="Arial" panose="020B0604020202020204" pitchFamily="34" charset="0"/>
              </a:rPr>
              <a:t>Bóveda del Altar Mayor</a:t>
            </a:r>
          </a:p>
        </p:txBody>
      </p:sp>
    </p:spTree>
    <p:extLst>
      <p:ext uri="{BB962C8B-B14F-4D97-AF65-F5344CB8AC3E}">
        <p14:creationId xmlns:p14="http://schemas.microsoft.com/office/powerpoint/2010/main" val="55240647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D50B83-BA22-453B-B7D6-9448125BCF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2288" y="0"/>
            <a:ext cx="5143500" cy="6858000"/>
          </a:xfrm>
          <a:prstGeom prst="rect">
            <a:avLst/>
          </a:prstGeom>
        </p:spPr>
      </p:pic>
      <p:sp>
        <p:nvSpPr>
          <p:cNvPr id="4" name="TextBox 3">
            <a:extLst>
              <a:ext uri="{FF2B5EF4-FFF2-40B4-BE49-F238E27FC236}">
                <a16:creationId xmlns:a16="http://schemas.microsoft.com/office/drawing/2014/main" id="{F2F0963D-B3C6-4020-9A46-103B46757D2A}"/>
              </a:ext>
            </a:extLst>
          </p:cNvPr>
          <p:cNvSpPr txBox="1"/>
          <p:nvPr/>
        </p:nvSpPr>
        <p:spPr>
          <a:xfrm>
            <a:off x="255993" y="4222993"/>
            <a:ext cx="2807160" cy="2585323"/>
          </a:xfrm>
          <a:prstGeom prst="rect">
            <a:avLst/>
          </a:prstGeom>
          <a:noFill/>
        </p:spPr>
        <p:txBody>
          <a:bodyPr wrap="square" rtlCol="0">
            <a:spAutoFit/>
          </a:bodyPr>
          <a:lstStyle/>
          <a:p>
            <a:r>
              <a:rPr lang="es-ES" b="1" dirty="0"/>
              <a:t>LA  ROCA DE LA AGONÍA</a:t>
            </a:r>
          </a:p>
          <a:p>
            <a:r>
              <a:rPr lang="es-ES" b="1" dirty="0"/>
              <a:t> </a:t>
            </a:r>
            <a:r>
              <a:rPr lang="es-ES" dirty="0"/>
              <a:t>se encuentra delante del altar rodeada por una red metálica que simula una corona</a:t>
            </a:r>
          </a:p>
          <a:p>
            <a:r>
              <a:rPr lang="es-ES" dirty="0"/>
              <a:t>Encima las pinturas de la bóveda, realzan el mismo tema de Cristo rezando en agonía</a:t>
            </a:r>
          </a:p>
        </p:txBody>
      </p:sp>
      <p:pic>
        <p:nvPicPr>
          <p:cNvPr id="8" name="Picture 7">
            <a:extLst>
              <a:ext uri="{FF2B5EF4-FFF2-40B4-BE49-F238E27FC236}">
                <a16:creationId xmlns:a16="http://schemas.microsoft.com/office/drawing/2014/main" id="{6B348801-7786-4DE5-94B8-BB72EEF499D8}"/>
              </a:ext>
            </a:extLst>
          </p:cNvPr>
          <p:cNvPicPr>
            <a:picLocks noChangeAspect="1"/>
          </p:cNvPicPr>
          <p:nvPr/>
        </p:nvPicPr>
        <p:blipFill>
          <a:blip r:embed="rId3"/>
          <a:stretch>
            <a:fillRect/>
          </a:stretch>
        </p:blipFill>
        <p:spPr>
          <a:xfrm>
            <a:off x="3313863" y="4426086"/>
            <a:ext cx="3224570" cy="2145805"/>
          </a:xfrm>
          <a:prstGeom prst="rect">
            <a:avLst/>
          </a:prstGeom>
        </p:spPr>
      </p:pic>
      <p:pic>
        <p:nvPicPr>
          <p:cNvPr id="9" name="Picture 8">
            <a:extLst>
              <a:ext uri="{FF2B5EF4-FFF2-40B4-BE49-F238E27FC236}">
                <a16:creationId xmlns:a16="http://schemas.microsoft.com/office/drawing/2014/main" id="{CF711006-0E72-4C4D-B31B-FDD2C4DF8B4B}"/>
              </a:ext>
            </a:extLst>
          </p:cNvPr>
          <p:cNvPicPr>
            <a:picLocks noChangeAspect="1"/>
          </p:cNvPicPr>
          <p:nvPr/>
        </p:nvPicPr>
        <p:blipFill>
          <a:blip r:embed="rId4"/>
          <a:stretch>
            <a:fillRect/>
          </a:stretch>
        </p:blipFill>
        <p:spPr>
          <a:xfrm>
            <a:off x="246212" y="136225"/>
            <a:ext cx="5143499" cy="3857623"/>
          </a:xfrm>
          <a:prstGeom prst="rect">
            <a:avLst/>
          </a:prstGeom>
        </p:spPr>
      </p:pic>
      <p:sp>
        <p:nvSpPr>
          <p:cNvPr id="10" name="Rectangle 9">
            <a:extLst>
              <a:ext uri="{FF2B5EF4-FFF2-40B4-BE49-F238E27FC236}">
                <a16:creationId xmlns:a16="http://schemas.microsoft.com/office/drawing/2014/main" id="{4D40C780-9191-4D18-A158-026DCC198985}"/>
              </a:ext>
            </a:extLst>
          </p:cNvPr>
          <p:cNvSpPr/>
          <p:nvPr/>
        </p:nvSpPr>
        <p:spPr>
          <a:xfrm>
            <a:off x="3195080" y="4025301"/>
            <a:ext cx="237566" cy="369332"/>
          </a:xfrm>
          <a:prstGeom prst="rect">
            <a:avLst/>
          </a:prstGeom>
        </p:spPr>
        <p:txBody>
          <a:bodyPr wrap="none">
            <a:spAutoFit/>
          </a:bodyPr>
          <a:lstStyle/>
          <a:p>
            <a:r>
              <a:rPr lang="es-ES" b="1" dirty="0"/>
              <a:t> </a:t>
            </a:r>
          </a:p>
        </p:txBody>
      </p:sp>
    </p:spTree>
    <p:extLst>
      <p:ext uri="{BB962C8B-B14F-4D97-AF65-F5344CB8AC3E}">
        <p14:creationId xmlns:p14="http://schemas.microsoft.com/office/powerpoint/2010/main" val="28515855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F1BF72-4AA7-435E-B70A-6FB8255B7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5102" y="155275"/>
            <a:ext cx="9144000" cy="6858000"/>
          </a:xfrm>
          <a:prstGeom prst="rect">
            <a:avLst/>
          </a:prstGeom>
        </p:spPr>
      </p:pic>
      <p:sp>
        <p:nvSpPr>
          <p:cNvPr id="4" name="TextBox 3">
            <a:extLst>
              <a:ext uri="{FF2B5EF4-FFF2-40B4-BE49-F238E27FC236}">
                <a16:creationId xmlns:a16="http://schemas.microsoft.com/office/drawing/2014/main" id="{7613140C-B862-4F55-9A79-37A5AA6A70B5}"/>
              </a:ext>
            </a:extLst>
          </p:cNvPr>
          <p:cNvSpPr txBox="1"/>
          <p:nvPr/>
        </p:nvSpPr>
        <p:spPr>
          <a:xfrm>
            <a:off x="379562" y="1466491"/>
            <a:ext cx="1431985" cy="923330"/>
          </a:xfrm>
          <a:prstGeom prst="rect">
            <a:avLst/>
          </a:prstGeom>
          <a:noFill/>
        </p:spPr>
        <p:txBody>
          <a:bodyPr wrap="square" rtlCol="0">
            <a:spAutoFit/>
          </a:bodyPr>
          <a:lstStyle/>
          <a:p>
            <a:r>
              <a:rPr lang="es-ES" b="1" dirty="0"/>
              <a:t>Venerando la  sagrada piedra</a:t>
            </a:r>
          </a:p>
        </p:txBody>
      </p:sp>
    </p:spTree>
    <p:extLst>
      <p:ext uri="{BB962C8B-B14F-4D97-AF65-F5344CB8AC3E}">
        <p14:creationId xmlns:p14="http://schemas.microsoft.com/office/powerpoint/2010/main" val="12280539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04019F-301D-49FC-819B-D3721E590B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6641" y="0"/>
            <a:ext cx="9144000" cy="6858000"/>
          </a:xfrm>
          <a:prstGeom prst="rect">
            <a:avLst/>
          </a:prstGeom>
        </p:spPr>
      </p:pic>
      <p:sp>
        <p:nvSpPr>
          <p:cNvPr id="2" name="TextBox 1">
            <a:extLst>
              <a:ext uri="{FF2B5EF4-FFF2-40B4-BE49-F238E27FC236}">
                <a16:creationId xmlns:a16="http://schemas.microsoft.com/office/drawing/2014/main" id="{20B8E141-CF61-46C7-8138-1ABAD053B967}"/>
              </a:ext>
            </a:extLst>
          </p:cNvPr>
          <p:cNvSpPr txBox="1"/>
          <p:nvPr/>
        </p:nvSpPr>
        <p:spPr>
          <a:xfrm>
            <a:off x="293296" y="2366694"/>
            <a:ext cx="1328469" cy="646331"/>
          </a:xfrm>
          <a:prstGeom prst="rect">
            <a:avLst/>
          </a:prstGeom>
          <a:noFill/>
        </p:spPr>
        <p:txBody>
          <a:bodyPr wrap="square" rtlCol="0">
            <a:spAutoFit/>
          </a:bodyPr>
          <a:lstStyle/>
          <a:p>
            <a:r>
              <a:rPr lang="es-ES" dirty="0"/>
              <a:t>¡</a:t>
            </a:r>
            <a:r>
              <a:rPr lang="es-ES" b="1" dirty="0"/>
              <a:t>HASTA LA PRÓXIMA!</a:t>
            </a:r>
          </a:p>
        </p:txBody>
      </p:sp>
    </p:spTree>
    <p:extLst>
      <p:ext uri="{BB962C8B-B14F-4D97-AF65-F5344CB8AC3E}">
        <p14:creationId xmlns:p14="http://schemas.microsoft.com/office/powerpoint/2010/main" val="3263190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2498</TotalTime>
  <Words>5858</Words>
  <Application>Microsoft Office PowerPoint</Application>
  <PresentationFormat>Widescreen</PresentationFormat>
  <Paragraphs>450</Paragraphs>
  <Slides>103</Slides>
  <Notes>0</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103</vt:i4>
      </vt:variant>
    </vt:vector>
  </HeadingPairs>
  <TitlesOfParts>
    <vt:vector size="123" baseType="lpstr">
      <vt:lpstr>Arial Unicode MS</vt:lpstr>
      <vt:lpstr>Agency FB</vt:lpstr>
      <vt:lpstr>-apple-system</vt:lpstr>
      <vt:lpstr>Arabic Typesetting</vt:lpstr>
      <vt:lpstr>Arial</vt:lpstr>
      <vt:lpstr>Arial</vt:lpstr>
      <vt:lpstr>Arimo</vt:lpstr>
      <vt:lpstr>Bodoni MT Condensed</vt:lpstr>
      <vt:lpstr>Bookman Old Style</vt:lpstr>
      <vt:lpstr>Calibri</vt:lpstr>
      <vt:lpstr>Calibri Light</vt:lpstr>
      <vt:lpstr>Calibri Light, serif</vt:lpstr>
      <vt:lpstr>Calibri, serif</vt:lpstr>
      <vt:lpstr>Helvetica Neue</vt:lpstr>
      <vt:lpstr>Open Sans</vt:lpstr>
      <vt:lpstr>Times New Roman</vt:lpstr>
      <vt:lpstr>Trebuchet MS</vt:lpstr>
      <vt:lpstr>Verdana</vt:lpstr>
      <vt:lpstr>Wingdings</vt:lpstr>
      <vt:lpstr>Office Theme</vt:lpstr>
      <vt:lpstr>  PEREGRINACIÓN A TIERRA SANTA,      21-24/10/2017</vt:lpstr>
      <vt:lpstr>       Primer día,  21-10-17, Galilea</vt:lpstr>
      <vt:lpstr>PowerPoint Presentation</vt:lpstr>
      <vt:lpstr> BASÍLICA DE LA ANUNCIACIÓN, NAZARET</vt:lpstr>
      <vt:lpstr>CRIPTA DE LA BASÍLICA DE LA ANUNCIACIÓN. LA CASA DE MARÍA</vt:lpstr>
      <vt:lpstr>PowerPoint Presentation</vt:lpstr>
      <vt:lpstr>LA SAGRADA FAMILIA DE NAZARET/ LA IGLESIA DE JOSÉ (Casa donde vivió la Sagrada Familia) </vt:lpstr>
      <vt:lpstr> GRUTA DE LA CASA DE LA SAGRADA FAMILIA (IGLESIA DE JOSÉ) CISTERNA DE AGUA Y BODEGA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BASÍLICA DE LAS BODAS DE CANÁ </vt:lpstr>
      <vt:lpstr>PowerPoint Presentation</vt:lpstr>
      <vt:lpstr>TINAJAS DE PIEDRA, Caná</vt:lpstr>
      <vt:lpstr>PowerPoint Presentation</vt:lpstr>
      <vt:lpstr>PowerPoint Presentation</vt:lpstr>
      <vt:lpstr>MONTE TABOR. BASILICA DE LA TRANSFIGURACIÓN, Capillas laterales de Moisés y Elías  </vt:lpstr>
      <vt:lpstr>PowerPoint Presentation</vt:lpstr>
      <vt:lpstr>  Segundo día,  22-10-17, Tabgha. Galilea</vt:lpstr>
      <vt:lpstr>PowerPoint Presentation</vt:lpstr>
      <vt:lpstr> IGLESIA DE LA MULTIPLICACIÓN DE LOS PANES Y LOS PECES</vt:lpstr>
      <vt:lpstr>FACHADA DE LA IGLESIA DE LA MULTIPLICACIÓN DE LOS PANES </vt:lpstr>
      <vt:lpstr>SANTUARIO DEL PRIMADO DE PEDRO: La triple confesión de Pedro (Jn 21, 15- 17)  </vt:lpstr>
      <vt:lpstr>IGLESIA DE LAS BIENAVENTURANZAS EN TABGHA </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SANTA MISA JUNTO AL LAGO</vt:lpstr>
      <vt:lpstr> EL RÍO JORDÁN</vt:lpstr>
      <vt:lpstr>PowerPoint Presentation</vt:lpstr>
      <vt:lpstr> Tercer día , 23-10-17, Belén y Jerusalén. Judea </vt:lpstr>
      <vt:lpstr>CAPILLA FRANCISCANA DE LOS ÁNGELES. Campo de los Pastores, Belén </vt:lpstr>
      <vt:lpstr>PowerPoint Presentation</vt:lpstr>
      <vt:lpstr>PowerPoint Presentation</vt:lpstr>
      <vt:lpstr>PowerPoint Presentation</vt:lpstr>
      <vt:lpstr>PowerPoint Presentation</vt:lpstr>
      <vt:lpstr>PowerPoint Presentation</vt:lpstr>
      <vt:lpstr>PowerPoint Presentation</vt:lpstr>
      <vt:lpstr>  CAPILLA DE LA ADORACIÓN PERMANENTE</vt:lpstr>
      <vt:lpstr> BELÉN (Cisjordania, Palestina)</vt:lpstr>
      <vt:lpstr>   BASÍLICA DE LA NATIVIDAD</vt:lpstr>
      <vt:lpstr>PowerPoint Presentation</vt:lpstr>
      <vt:lpstr>PowerPoint Presentation</vt:lpstr>
      <vt:lpstr>PowerPoint Presentation</vt:lpstr>
      <vt:lpstr>IGLESIA DE LA DORMICIÓN DE LA VIRGEN – MONTE SIÓN , JERUSALÉN. Interior  </vt:lpstr>
      <vt:lpstr>PowerPoint Presentation</vt:lpstr>
      <vt:lpstr>PowerPoint Presentation</vt:lpstr>
      <vt:lpstr> </vt:lpstr>
      <vt:lpstr>PowerPoint Presentation</vt:lpstr>
      <vt:lpstr>   EL CENÁCULO- JERUSALÉN </vt:lpstr>
      <vt:lpstr>EL CENÁCULO</vt:lpstr>
      <vt:lpstr>PowerPoint Presentation</vt:lpstr>
      <vt:lpstr>PowerPoint Presentation</vt:lpstr>
      <vt:lpstr>MURO DE LAS LAMENTACIONES- JERUSALÉN </vt:lpstr>
      <vt:lpstr>PowerPoint Presentation</vt:lpstr>
      <vt:lpstr>PowerPoint Presentation</vt:lpstr>
      <vt:lpstr>PowerPoint Presentation</vt:lpstr>
      <vt:lpstr>  Cuarto día, 21-10-17, Jerusalén. Judea</vt:lpstr>
      <vt:lpstr>PowerPoint Presentation</vt:lpstr>
      <vt:lpstr>PowerPoint Presentation</vt:lpstr>
      <vt:lpstr>PowerPoint Presentation</vt:lpstr>
      <vt:lpstr>PowerPoint Presentation</vt:lpstr>
      <vt:lpstr>PowerPoint Presentation</vt:lpstr>
      <vt:lpstr>III,  Jesús cae por primera vez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MONTE DE LOS OLIVOS</vt:lpstr>
      <vt:lpstr> EL MONTE DE LOS OLIVOS</vt:lpstr>
      <vt:lpstr> GRUTA DEL PADRENUESTRO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Arroyos</dc:creator>
  <cp:lastModifiedBy>Arroyos</cp:lastModifiedBy>
  <cp:revision>210</cp:revision>
  <dcterms:created xsi:type="dcterms:W3CDTF">2017-11-07T09:59:24Z</dcterms:created>
  <dcterms:modified xsi:type="dcterms:W3CDTF">2017-11-19T10:02:28Z</dcterms:modified>
</cp:coreProperties>
</file>