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  <p:sldId id="264" r:id="rId9"/>
    <p:sldId id="265" r:id="rId10"/>
    <p:sldId id="263" r:id="rId11"/>
    <p:sldId id="271" r:id="rId12"/>
    <p:sldId id="266" r:id="rId13"/>
    <p:sldId id="270" r:id="rId14"/>
    <p:sldId id="268" r:id="rId15"/>
    <p:sldId id="26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3" r:id="rId26"/>
    <p:sldId id="281" r:id="rId27"/>
    <p:sldId id="284" r:id="rId28"/>
    <p:sldId id="285" r:id="rId29"/>
    <p:sldId id="287" r:id="rId30"/>
    <p:sldId id="286" r:id="rId31"/>
    <p:sldId id="288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40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2A3FC-B47D-4331-A3E8-99854C85C28F}" type="datetimeFigureOut">
              <a:rPr lang="es-ES" smtClean="0"/>
              <a:pPr/>
              <a:t>22/10/2016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62259-6D39-48B9-AC01-A99AB8E261D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ortada.jpg"/>
          <p:cNvPicPr>
            <a:picLocks noChangeAspect="1"/>
          </p:cNvPicPr>
          <p:nvPr/>
        </p:nvPicPr>
        <p:blipFill>
          <a:blip r:embed="rId2"/>
          <a:srcRect t="8091"/>
          <a:stretch>
            <a:fillRect/>
          </a:stretch>
        </p:blipFill>
        <p:spPr>
          <a:xfrm>
            <a:off x="0" y="-12776"/>
            <a:ext cx="9144000" cy="687077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214290"/>
            <a:ext cx="7129490" cy="1470025"/>
          </a:xfrm>
        </p:spPr>
        <p:txBody>
          <a:bodyPr>
            <a:normAutofit/>
          </a:bodyPr>
          <a:lstStyle/>
          <a:p>
            <a:r>
              <a:rPr lang="es-ES" b="1" dirty="0" smtClean="0"/>
              <a:t>Augusto Ferrer </a:t>
            </a:r>
            <a:r>
              <a:rPr lang="es-ES" b="1" dirty="0" err="1" smtClean="0"/>
              <a:t>Dalmau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700" i="1" dirty="0" smtClean="0"/>
              <a:t>“El pintor de Batallas” y sus exposiciones</a:t>
            </a:r>
            <a:endParaRPr lang="es-ES" sz="2700" i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44" y="5357826"/>
            <a:ext cx="6400800" cy="1357322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II Jornadas de </a:t>
            </a:r>
            <a:r>
              <a:rPr lang="pt-BR" b="1" dirty="0" err="1" smtClean="0">
                <a:solidFill>
                  <a:schemeClr val="bg1"/>
                </a:solidFill>
              </a:rPr>
              <a:t>Patrimonio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>
                <a:solidFill>
                  <a:schemeClr val="bg1"/>
                </a:solidFill>
              </a:rPr>
              <a:t>Militar</a:t>
            </a:r>
          </a:p>
          <a:p>
            <a:r>
              <a:rPr lang="es-ES" sz="1800" b="1" i="1" dirty="0">
                <a:solidFill>
                  <a:schemeClr val="bg1"/>
                </a:solidFill>
              </a:rPr>
              <a:t>“El Patrimonio de los campos de batalla: Yacimientos, Paisajes, Museos y Bibliotecas, Exposiciones y Centros de interpretación”</a:t>
            </a:r>
            <a:endParaRPr lang="es-E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200 Jinete Ibérico c.XIII - El espíritu del jine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14290"/>
            <a:ext cx="4340213" cy="628652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29256" y="5000636"/>
            <a:ext cx="3357586" cy="1643098"/>
          </a:xfrm>
        </p:spPr>
        <p:txBody>
          <a:bodyPr>
            <a:normAutofit/>
          </a:bodyPr>
          <a:lstStyle/>
          <a:p>
            <a:r>
              <a:rPr lang="es-ES" sz="2400" i="1" dirty="0" smtClean="0"/>
              <a:t>Jinete Ibérico </a:t>
            </a:r>
            <a:r>
              <a:rPr lang="es-ES" sz="2400" i="1" dirty="0" err="1" smtClean="0"/>
              <a:t>c.XIII</a:t>
            </a:r>
            <a:r>
              <a:rPr lang="es-ES" sz="2400" i="1" dirty="0" smtClean="0"/>
              <a:t> </a:t>
            </a:r>
            <a:br>
              <a:rPr lang="es-ES" sz="2400" i="1" dirty="0" smtClean="0"/>
            </a:br>
            <a:r>
              <a:rPr lang="es-ES" sz="2400" b="1" i="1" dirty="0" smtClean="0"/>
              <a:t>El espíritu del jinete</a:t>
            </a:r>
            <a:endParaRPr lang="es-ES" sz="2400" b="1" i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6173793"/>
            <a:ext cx="8715436" cy="684207"/>
          </a:xfrm>
        </p:spPr>
        <p:txBody>
          <a:bodyPr>
            <a:noAutofit/>
          </a:bodyPr>
          <a:lstStyle/>
          <a:p>
            <a:r>
              <a:rPr lang="es-ES" sz="2400" i="1" dirty="0" smtClean="0"/>
              <a:t>1212 – “</a:t>
            </a:r>
            <a:r>
              <a:rPr lang="es-ES" sz="2200" b="1" i="1" dirty="0" smtClean="0"/>
              <a:t>El rey Pedro II de Aragón en la batalla de Las Navas de Tolosa”</a:t>
            </a:r>
            <a:endParaRPr lang="es-ES" sz="2200" b="1" i="1" dirty="0"/>
          </a:p>
        </p:txBody>
      </p:sp>
      <p:pic>
        <p:nvPicPr>
          <p:cNvPr id="4" name="3 Imagen" descr="1212 El rey Pedro II de Aragón en la batalla de Las Navas de Tolo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14290"/>
            <a:ext cx="7429552" cy="608349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19 El Paso de Corté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571612"/>
            <a:ext cx="8888642" cy="3677551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14282" y="5715016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1519 – “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El Paso de Cortés”.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20 Batalla de Otumba ,hoy Santiago Apóstol, patrón de la caballerí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42852"/>
            <a:ext cx="7572428" cy="6156446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42844" y="6173793"/>
            <a:ext cx="8858280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1520 – “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Batalla de </a:t>
            </a:r>
            <a:r>
              <a:rPr lang="es-ES" sz="2200" b="1" i="1" dirty="0" err="1" smtClean="0">
                <a:latin typeface="+mj-lt"/>
                <a:ea typeface="+mj-ea"/>
                <a:cs typeface="+mj-cs"/>
              </a:rPr>
              <a:t>Otumba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”, 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hoy Santiago Apóstol, patrón de la caballería.</a:t>
            </a:r>
            <a:endParaRPr kumimoji="0" lang="es-ES" sz="2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40 Españoles en el Color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14290"/>
            <a:ext cx="8841135" cy="5917761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6072206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1540 – “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Españoles en el Colorado”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71 Cervantes en Lepan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14290"/>
            <a:ext cx="5214974" cy="6499601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6072198" y="5000636"/>
            <a:ext cx="2714644" cy="1643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1571 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“Cervantes en Lepanto”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585 La Virgen de Emp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52"/>
            <a:ext cx="5260396" cy="6432549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5929322" y="5000636"/>
            <a:ext cx="3000396" cy="1643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1585 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“La Virgen de </a:t>
            </a:r>
            <a:r>
              <a:rPr lang="es-ES" sz="2400" b="1" i="1" dirty="0" err="1" smtClean="0">
                <a:latin typeface="+mj-lt"/>
                <a:ea typeface="+mj-ea"/>
                <a:cs typeface="+mj-cs"/>
              </a:rPr>
              <a:t>Empel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”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85 Proyecto, el milagro de Emp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42852"/>
            <a:ext cx="8486801" cy="6194746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1585 – Proyecto,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Milagro de </a:t>
            </a:r>
            <a:r>
              <a:rPr lang="es-ES" sz="2400" b="1" i="1" dirty="0" err="1" smtClean="0">
                <a:latin typeface="+mj-lt"/>
                <a:ea typeface="+mj-ea"/>
                <a:cs typeface="+mj-cs"/>
              </a:rPr>
              <a:t>Empel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585 El Milagro de Emp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20" y="142852"/>
            <a:ext cx="8463122" cy="6215106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1585 –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Milagro de </a:t>
            </a:r>
            <a:r>
              <a:rPr lang="es-ES" sz="2400" b="1" i="1" dirty="0" err="1" smtClean="0">
                <a:latin typeface="+mj-lt"/>
                <a:ea typeface="+mj-ea"/>
                <a:cs typeface="+mj-cs"/>
              </a:rPr>
              <a:t>Empel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643 Proyecto, El Camino españ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58" y="142852"/>
            <a:ext cx="8607922" cy="6215106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1643 – Trabajando en el proyecto,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Camino Español”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643 El Camino Españ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1"/>
            <a:ext cx="8889835" cy="6168191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1643 –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Camino Español”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1643 Rocroi, el último tercio - Situación en el campo de batalla de Rocroi hacia las diez de la mañana del 19 de mayo de 16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428604"/>
            <a:ext cx="8860388" cy="5461221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42844" y="6000768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1643 -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</a:t>
            </a:r>
            <a:r>
              <a:rPr lang="es-ES" sz="2400" b="1" i="1" dirty="0" err="1" smtClean="0">
                <a:latin typeface="+mj-lt"/>
                <a:ea typeface="+mj-ea"/>
                <a:cs typeface="+mj-cs"/>
              </a:rPr>
              <a:t>Rocroi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, el último tercio”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- Situación en el campo de batalla de </a:t>
            </a:r>
            <a:r>
              <a:rPr lang="es-ES" sz="2400" i="1" dirty="0" err="1" smtClean="0">
                <a:latin typeface="+mj-lt"/>
                <a:ea typeface="+mj-ea"/>
                <a:cs typeface="+mj-cs"/>
              </a:rPr>
              <a:t>Rocroi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 hacia las diez de la mañana del 19 de mayo de 1643.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04 El último de Gibraltar - Retrato de Diego de Salinas, último gobernador español de Gibralt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2852"/>
            <a:ext cx="5448434" cy="6572296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6286512" y="4929198"/>
            <a:ext cx="2714644" cy="1643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1704 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“El último de Gibraltar”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 Retrato de Diego de Salinas, último gobernador español de Gibraltar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47 Últimos detalles, El último combate del Glorioso Con Arturo Perez Rever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78663" cy="5800844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142844" y="6000768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1747 - Últimos detalles,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último combate del Glorioso”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,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con Arturo Pérez Reverte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47 El último combate del Glorioso Navío que mantuvo tres batallas contra 12 buques ingleses en 1747 y aún así cumplió su misió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42852"/>
            <a:ext cx="6858047" cy="5870195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5857893"/>
            <a:ext cx="8715436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1747 - “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El último combate del Glorioso”.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Navío que mantuvo tres batallas contra 12 buques ingleses y aún así cumplió su misión.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81 Galvez en America; Por España y por el R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44" y="142853"/>
            <a:ext cx="7752308" cy="6215105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1781 Gálvez en América; “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Por España y por el Rey”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93 Santiago y cierra España - Regimiento España 1793, guerra del Roselló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42852"/>
            <a:ext cx="4688521" cy="6572272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5714976" y="4857760"/>
            <a:ext cx="3429024" cy="171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1793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“Santiago y cierra España”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Regimiento España 1793, guerra del Rosellón.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97 Mi Bandera”, que representa al granadero de Infantería de Marina Martin Alvarez. En el combate naval del cabo de San Vicente el 14 de febrero de 17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14290"/>
            <a:ext cx="4355020" cy="6500858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5429256" y="4214818"/>
            <a:ext cx="3429024" cy="2357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1797 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“Mi Bandera”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,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 </a:t>
            </a:r>
          </a:p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que representa al granadero de Infantería de Marina Martin Álvarez. En el combate naval del cabo de San Vicente el 14 de febrero de 1797.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07 Presa frente a Gibralt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02" y="142853"/>
            <a:ext cx="8880853" cy="5929353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1807 –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“Presa frente a Gibraltar”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08 El precio de la victoria - Batalla de Bailen 18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8" y="500043"/>
            <a:ext cx="8895908" cy="5413795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6000768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1808 -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“El precio de la victoria”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- Batalla de Bailen 1808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813 El Coronel Francisco de Longa en el puente de Durana durante la batalla de Vitoria,con la Division de Iberia, junio de 18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99" y="142853"/>
            <a:ext cx="7358115" cy="6008853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6173793"/>
            <a:ext cx="8715436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1813 - El 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“Coronel Francisco de Longa” 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en el puente de </a:t>
            </a:r>
            <a:r>
              <a:rPr lang="es-ES" sz="2200" i="1" dirty="0" err="1" smtClean="0">
                <a:latin typeface="+mj-lt"/>
                <a:ea typeface="+mj-ea"/>
                <a:cs typeface="+mj-cs"/>
              </a:rPr>
              <a:t>Durana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 durante la batalla de Vitoria, con la División de Iberia, junio de 1813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13 La batalla de San Marcial - 31 de agosto de 18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9" y="142852"/>
            <a:ext cx="7648172" cy="6072230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357158" y="6173793"/>
            <a:ext cx="8358278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1813 –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“La batalla de San Marcial” </a:t>
            </a:r>
            <a:r>
              <a:rPr lang="es-ES" sz="2400" i="1" dirty="0" smtClean="0">
                <a:latin typeface="+mj-lt"/>
                <a:ea typeface="+mj-ea"/>
                <a:cs typeface="+mj-cs"/>
              </a:rPr>
              <a:t>- 31 de agosto de 1813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39 Álbum de la caballería, húsar de Ontoria, 1839, Ejército Carlis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42852"/>
            <a:ext cx="5651907" cy="6572272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5857820" y="4214818"/>
            <a:ext cx="3286180" cy="2357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1839 </a:t>
            </a:r>
          </a:p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Álbum de la caballería, 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“Húsar de </a:t>
            </a:r>
            <a:r>
              <a:rPr lang="es-ES" sz="2200" b="1" i="1" dirty="0" err="1" smtClean="0">
                <a:latin typeface="+mj-lt"/>
                <a:ea typeface="+mj-ea"/>
                <a:cs typeface="+mj-cs"/>
              </a:rPr>
              <a:t>Ontoria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”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, 1839, Ejército Carlista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52 Caballería española 1852, oficial de lancer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3" y="127368"/>
            <a:ext cx="5572163" cy="6587779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6000696" y="4286256"/>
            <a:ext cx="3143304" cy="22145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1852 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“Caballería española 1852, oficial de lanceros”.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60 Barretinas Español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42852"/>
            <a:ext cx="7286676" cy="6056038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357158" y="6173793"/>
            <a:ext cx="8358278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1860 – </a:t>
            </a:r>
            <a:r>
              <a:rPr lang="es-ES" sz="2400" b="1" i="1" dirty="0" smtClean="0">
                <a:latin typeface="+mj-lt"/>
                <a:ea typeface="+mj-ea"/>
                <a:cs typeface="+mj-cs"/>
              </a:rPr>
              <a:t>“Barretinas Españolas”.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921 ¡¡Viva España!!. Titulo del óleo que representa a jinetes del Regimiento de Cazadores de Alcántara, 14º de Caballería, en una carga durante el Desastre de Annual, en julio y agosto de 19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5" y="151940"/>
            <a:ext cx="5572164" cy="6563208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6000696" y="3214686"/>
            <a:ext cx="3143304" cy="3500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1921</a:t>
            </a:r>
          </a:p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¡¡Viva España!!.</a:t>
            </a:r>
          </a:p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Jinetes del Regimiento de Cazadores de Alcántara, 14º de Caballería, en una carga durante el desastre de </a:t>
            </a:r>
            <a:r>
              <a:rPr lang="es-ES" sz="2200" i="1" dirty="0" err="1" smtClean="0">
                <a:latin typeface="+mj-lt"/>
                <a:ea typeface="+mj-ea"/>
                <a:cs typeface="+mj-cs"/>
              </a:rPr>
              <a:t>Annual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, en julio y agosto de 1921.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921 Carga_del_rio_Igan Regimiento Alcántara, 14º de Caballería, en la legendaria carga del río Igan el 23 de julio de 19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99" y="142853"/>
            <a:ext cx="7548616" cy="6015304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357158" y="6173793"/>
            <a:ext cx="8358278" cy="6842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1921 - Regimiento Alcántara, 14º de Caballería, en la legendaria</a:t>
            </a:r>
          </a:p>
          <a:p>
            <a:pPr lvl="0" algn="ctr">
              <a:spcBef>
                <a:spcPct val="0"/>
              </a:spcBef>
            </a:pPr>
            <a:r>
              <a:rPr lang="es-ES" sz="2200" b="1" i="1" dirty="0" smtClean="0">
                <a:latin typeface="+mj-lt"/>
                <a:ea typeface="+mj-ea"/>
                <a:cs typeface="+mj-cs"/>
              </a:rPr>
              <a:t>“Carga del río </a:t>
            </a:r>
            <a:r>
              <a:rPr lang="es-ES" sz="2200" b="1" i="1" dirty="0" err="1" smtClean="0">
                <a:latin typeface="+mj-lt"/>
                <a:ea typeface="+mj-ea"/>
                <a:cs typeface="+mj-cs"/>
              </a:rPr>
              <a:t>Igan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” </a:t>
            </a:r>
            <a:r>
              <a:rPr lang="es-ES" sz="2200" i="1" dirty="0" smtClean="0">
                <a:latin typeface="+mj-lt"/>
                <a:ea typeface="+mj-ea"/>
                <a:cs typeface="+mj-cs"/>
              </a:rPr>
              <a:t>el 23 de julio de 1921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012 Proyecto Afganistán. Aquí algunos bocetos al óleo para un libro que estará dedicado a la misión de las Fuerzas Armadas españolas en Afganistá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14" y="142852"/>
            <a:ext cx="6397928" cy="6500858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6500826" y="3071810"/>
            <a:ext cx="2643174" cy="3500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i="1" dirty="0" smtClean="0">
                <a:latin typeface="+mj-lt"/>
                <a:ea typeface="+mj-ea"/>
                <a:cs typeface="+mj-cs"/>
              </a:rPr>
              <a:t>2012</a:t>
            </a:r>
          </a:p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"Proyecto Afganistán, bocetos al óleo para un libro que estará dedicado a la misión de las Fuerzas Armadas españolas en Afganistán.</a:t>
            </a:r>
            <a:endParaRPr kumimoji="0" lang="es-ES" sz="2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012 La patrulla, Homenaje de Augusto Ferrer-Dalmau al Ejercito Español y las tropas internacionales que han servido en Afganistán y a quienes lo hacen en el día a día vistiendo el uniforme de las Fuerzas 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29" y="142854"/>
            <a:ext cx="8687189" cy="5857914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-142908" y="5888041"/>
            <a:ext cx="9501254" cy="969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200" i="1" dirty="0" smtClean="0">
                <a:latin typeface="+mj-lt"/>
                <a:ea typeface="+mj-ea"/>
                <a:cs typeface="+mj-cs"/>
              </a:rPr>
              <a:t>2012 – </a:t>
            </a:r>
            <a:r>
              <a:rPr lang="es-ES" sz="2200" b="1" i="1" dirty="0" smtClean="0">
                <a:latin typeface="+mj-lt"/>
                <a:ea typeface="+mj-ea"/>
                <a:cs typeface="+mj-cs"/>
              </a:rPr>
              <a:t>“La patrulla</a:t>
            </a:r>
            <a:r>
              <a:rPr lang="es-ES" sz="1600" b="1" i="1" dirty="0" smtClean="0">
                <a:latin typeface="+mj-lt"/>
                <a:ea typeface="+mj-ea"/>
                <a:cs typeface="+mj-cs"/>
              </a:rPr>
              <a:t>”</a:t>
            </a:r>
            <a:r>
              <a:rPr lang="es-ES" sz="1600" i="1" dirty="0" smtClean="0">
                <a:latin typeface="+mj-lt"/>
                <a:ea typeface="+mj-ea"/>
                <a:cs typeface="+mj-cs"/>
              </a:rPr>
              <a:t>,</a:t>
            </a:r>
            <a:r>
              <a:rPr lang="es-ES" sz="16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s-ES" sz="1700" i="1" dirty="0" smtClean="0">
                <a:latin typeface="+mj-lt"/>
                <a:ea typeface="+mj-ea"/>
                <a:cs typeface="+mj-cs"/>
              </a:rPr>
              <a:t>Homenaje al Ejercito Español y las tropas internacionales que han servido en Afganistán y a quienes lo hacen en el día a día vistiendo el uniforme de las Fuerzas Armadas</a:t>
            </a:r>
            <a:endParaRPr kumimoji="0" lang="es-ES" sz="17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F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91" y="334132"/>
            <a:ext cx="8625079" cy="5738074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-142908" y="5888041"/>
            <a:ext cx="9501254" cy="969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s-ES" sz="2400" b="1" i="1" dirty="0" smtClean="0">
                <a:latin typeface="+mj-lt"/>
                <a:ea typeface="+mj-ea"/>
                <a:cs typeface="+mj-cs"/>
              </a:rPr>
              <a:t>“Gracias por su atención”</a:t>
            </a:r>
            <a:endParaRPr kumimoji="0" lang="es-ES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505</Words>
  <Application>Microsoft Office PowerPoint</Application>
  <PresentationFormat>Presentación en pantalla (4:3)</PresentationFormat>
  <Paragraphs>45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Augusto Ferrer Dalmau “El pintor de Batallas” y sus exposiciones</vt:lpstr>
      <vt:lpstr>Jinete Ibérico c.XIII  El espíritu del jinete</vt:lpstr>
      <vt:lpstr>1212 – “El rey Pedro II de Aragón en la batalla de Las Navas de Tolosa”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Augusto Ferrer Dalmar</dc:title>
  <dc:creator>Juan Carlos Llorente Llorente</dc:creator>
  <cp:lastModifiedBy>Juan Carlos Llorente Llorente</cp:lastModifiedBy>
  <cp:revision>32</cp:revision>
  <dcterms:created xsi:type="dcterms:W3CDTF">2016-10-21T21:09:40Z</dcterms:created>
  <dcterms:modified xsi:type="dcterms:W3CDTF">2016-10-22T13:34:52Z</dcterms:modified>
</cp:coreProperties>
</file>